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0"/>
  </p:notesMasterIdLst>
  <p:sldIdLst>
    <p:sldId id="256" r:id="rId2"/>
    <p:sldId id="304" r:id="rId3"/>
    <p:sldId id="445" r:id="rId4"/>
    <p:sldId id="340" r:id="rId5"/>
    <p:sldId id="319" r:id="rId6"/>
    <p:sldId id="305" r:id="rId7"/>
    <p:sldId id="320" r:id="rId8"/>
    <p:sldId id="428" r:id="rId9"/>
    <p:sldId id="321" r:id="rId10"/>
    <p:sldId id="342" r:id="rId11"/>
    <p:sldId id="322" r:id="rId12"/>
    <p:sldId id="323" r:id="rId13"/>
    <p:sldId id="324" r:id="rId14"/>
    <p:sldId id="325" r:id="rId15"/>
    <p:sldId id="343" r:id="rId16"/>
    <p:sldId id="344" r:id="rId17"/>
    <p:sldId id="364" r:id="rId18"/>
    <p:sldId id="415" r:id="rId19"/>
    <p:sldId id="326" r:id="rId20"/>
    <p:sldId id="446" r:id="rId21"/>
    <p:sldId id="490" r:id="rId22"/>
    <p:sldId id="492" r:id="rId23"/>
    <p:sldId id="493" r:id="rId24"/>
    <p:sldId id="327" r:id="rId25"/>
    <p:sldId id="328" r:id="rId26"/>
    <p:sldId id="345" r:id="rId27"/>
    <p:sldId id="359" r:id="rId28"/>
    <p:sldId id="406" r:id="rId29"/>
    <p:sldId id="353" r:id="rId30"/>
    <p:sldId id="408" r:id="rId31"/>
    <p:sldId id="354" r:id="rId32"/>
    <p:sldId id="355" r:id="rId33"/>
    <p:sldId id="356" r:id="rId34"/>
    <p:sldId id="357" r:id="rId35"/>
    <p:sldId id="438" r:id="rId36"/>
    <p:sldId id="447" r:id="rId37"/>
    <p:sldId id="358" r:id="rId38"/>
    <p:sldId id="448" r:id="rId39"/>
    <p:sldId id="453" r:id="rId40"/>
    <p:sldId id="454" r:id="rId41"/>
    <p:sldId id="360" r:id="rId42"/>
    <p:sldId id="449" r:id="rId43"/>
    <p:sldId id="437" r:id="rId44"/>
    <p:sldId id="361" r:id="rId45"/>
    <p:sldId id="496" r:id="rId46"/>
    <p:sldId id="419" r:id="rId47"/>
    <p:sldId id="494" r:id="rId48"/>
    <p:sldId id="333" r:id="rId49"/>
    <p:sldId id="367" r:id="rId50"/>
    <p:sldId id="368" r:id="rId51"/>
    <p:sldId id="370" r:id="rId52"/>
    <p:sldId id="440" r:id="rId53"/>
    <p:sldId id="392" r:id="rId54"/>
    <p:sldId id="369" r:id="rId55"/>
    <p:sldId id="394" r:id="rId56"/>
    <p:sldId id="371" r:id="rId57"/>
    <p:sldId id="372" r:id="rId58"/>
    <p:sldId id="393" r:id="rId59"/>
    <p:sldId id="395" r:id="rId60"/>
    <p:sldId id="443" r:id="rId61"/>
    <p:sldId id="380" r:id="rId62"/>
    <p:sldId id="347" r:id="rId63"/>
    <p:sldId id="349" r:id="rId64"/>
    <p:sldId id="497" r:id="rId65"/>
    <p:sldId id="498" r:id="rId66"/>
    <p:sldId id="464" r:id="rId67"/>
    <p:sldId id="463" r:id="rId68"/>
    <p:sldId id="499" r:id="rId69"/>
    <p:sldId id="500" r:id="rId70"/>
    <p:sldId id="466" r:id="rId71"/>
    <p:sldId id="397" r:id="rId72"/>
    <p:sldId id="460" r:id="rId73"/>
    <p:sldId id="398" r:id="rId74"/>
    <p:sldId id="399" r:id="rId75"/>
    <p:sldId id="400" r:id="rId76"/>
    <p:sldId id="401" r:id="rId77"/>
    <p:sldId id="495" r:id="rId78"/>
    <p:sldId id="420" r:id="rId79"/>
    <p:sldId id="421" r:id="rId80"/>
    <p:sldId id="423" r:id="rId81"/>
    <p:sldId id="424" r:id="rId82"/>
    <p:sldId id="425" r:id="rId83"/>
    <p:sldId id="461" r:id="rId84"/>
    <p:sldId id="474" r:id="rId85"/>
    <p:sldId id="489" r:id="rId86"/>
    <p:sldId id="376" r:id="rId87"/>
    <p:sldId id="439" r:id="rId88"/>
    <p:sldId id="455" r:id="rId89"/>
    <p:sldId id="442" r:id="rId90"/>
    <p:sldId id="470" r:id="rId91"/>
    <p:sldId id="484" r:id="rId92"/>
    <p:sldId id="412" r:id="rId93"/>
    <p:sldId id="375" r:id="rId94"/>
    <p:sldId id="405" r:id="rId95"/>
    <p:sldId id="374" r:id="rId96"/>
    <p:sldId id="462" r:id="rId97"/>
    <p:sldId id="381" r:id="rId98"/>
    <p:sldId id="382" r:id="rId99"/>
    <p:sldId id="383" r:id="rId100"/>
    <p:sldId id="389" r:id="rId101"/>
    <p:sldId id="404" r:id="rId102"/>
    <p:sldId id="471" r:id="rId103"/>
    <p:sldId id="485" r:id="rId104"/>
    <p:sldId id="450" r:id="rId105"/>
    <p:sldId id="456" r:id="rId106"/>
    <p:sldId id="472" r:id="rId107"/>
    <p:sldId id="486" r:id="rId108"/>
    <p:sldId id="403" r:id="rId109"/>
    <p:sldId id="468" r:id="rId110"/>
    <p:sldId id="467" r:id="rId111"/>
    <p:sldId id="473" r:id="rId112"/>
    <p:sldId id="487" r:id="rId113"/>
    <p:sldId id="451" r:id="rId114"/>
    <p:sldId id="458" r:id="rId115"/>
    <p:sldId id="457" r:id="rId116"/>
    <p:sldId id="411" r:id="rId117"/>
    <p:sldId id="402" r:id="rId118"/>
    <p:sldId id="407" r:id="rId119"/>
    <p:sldId id="409" r:id="rId120"/>
    <p:sldId id="418" r:id="rId121"/>
    <p:sldId id="478" r:id="rId122"/>
    <p:sldId id="488" r:id="rId123"/>
    <p:sldId id="452" r:id="rId124"/>
    <p:sldId id="459" r:id="rId125"/>
    <p:sldId id="417" r:id="rId126"/>
    <p:sldId id="479" r:id="rId127"/>
    <p:sldId id="444" r:id="rId128"/>
    <p:sldId id="280" r:id="rId12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lvl1pPr>
    <a:lvl2pPr marL="0" marR="0" indent="34290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lvl2pPr>
    <a:lvl3pPr marL="1234439" marR="0" indent="-548639"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3pPr>
    <a:lvl4pPr marL="16383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4pPr>
    <a:lvl5pPr marL="19812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5pPr>
    <a:lvl6pPr marL="23241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6pPr>
    <a:lvl7pPr marL="26670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7pPr>
    <a:lvl8pPr marL="30099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8pPr>
    <a:lvl9pPr marL="33528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6D9DD"/>
          </a:solidFill>
        </a:fill>
      </a:tcStyle>
    </a:wholeTbl>
    <a:band2H>
      <a:tcTxStyle/>
      <a:tcStyle>
        <a:tcBdr/>
        <a:fill>
          <a:solidFill>
            <a:srgbClr val="ECEDEF"/>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BE3FF"/>
          </a:solidFill>
        </a:fill>
      </a:tcStyle>
    </a:wholeTbl>
    <a:band2H>
      <a:tcTxStyle/>
      <a:tcStyle>
        <a:tcBdr/>
        <a:fill>
          <a:solidFill>
            <a:srgbClr val="E7F1FF"/>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ACBD4"/>
          </a:solidFill>
        </a:fill>
      </a:tcStyle>
    </a:wholeTbl>
    <a:band2H>
      <a:tcTxStyle/>
      <a:tcStyle>
        <a:tcBdr/>
        <a:fill>
          <a:solidFill>
            <a:srgbClr val="F5E7EB"/>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Verdana"/>
          <a:ea typeface="Verdana"/>
          <a:cs typeface="Verdana"/>
        </a:font>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Verdana"/>
          <a:ea typeface="Verdana"/>
          <a:cs typeface="Verdana"/>
        </a:font>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
          <a:latin typeface="Verdana"/>
          <a:ea typeface="Verdana"/>
          <a:cs typeface="Verdana"/>
        </a:font>
        <a:srgbClr val="000000"/>
      </a:tcTxStyle>
      <a:tcStyle>
        <a:tcBdr>
          <a:left>
            <a:ln w="25400" cap="flat">
              <a:noFill/>
              <a:miter lim="400000"/>
            </a:ln>
          </a:left>
          <a:right>
            <a:ln w="25400" cap="flat">
              <a:noFill/>
              <a:miter lim="400000"/>
            </a:ln>
          </a:right>
          <a:top>
            <a:ln w="127000" cap="flat">
              <a:solidFill>
                <a:srgbClr val="000000"/>
              </a:solidFill>
              <a:prstDash val="solid"/>
              <a:round/>
            </a:ln>
          </a:top>
          <a:bottom>
            <a:ln w="635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
          <a:latin typeface="Verdana"/>
          <a:ea typeface="Verdana"/>
          <a:cs typeface="Verdana"/>
        </a:font>
        <a:srgbClr val="FFFFFF"/>
      </a:tcTxStyle>
      <a:tcStyle>
        <a:tcBdr>
          <a:left>
            <a:ln w="25400" cap="flat">
              <a:noFill/>
              <a:miter lim="400000"/>
            </a:ln>
          </a:left>
          <a:right>
            <a:ln w="25400" cap="flat">
              <a:noFill/>
              <a:miter lim="400000"/>
            </a:ln>
          </a:right>
          <a:top>
            <a:ln w="63500" cap="flat">
              <a:solidFill>
                <a:srgbClr val="000000"/>
              </a:solidFill>
              <a:prstDash val="solid"/>
              <a:round/>
            </a:ln>
          </a:top>
          <a:bottom>
            <a:ln w="635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1270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635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580"/>
    <p:restoredTop sz="76599"/>
  </p:normalViewPr>
  <p:slideViewPr>
    <p:cSldViewPr snapToGrid="0" snapToObjects="1">
      <p:cViewPr varScale="1">
        <p:scale>
          <a:sx n="79" d="100"/>
          <a:sy n="79" d="100"/>
        </p:scale>
        <p:origin x="400" y="248"/>
      </p:cViewPr>
      <p:guideLst/>
    </p:cSldViewPr>
  </p:slideViewPr>
  <p:outlineViewPr>
    <p:cViewPr>
      <p:scale>
        <a:sx n="33" d="100"/>
        <a:sy n="33" d="100"/>
      </p:scale>
      <p:origin x="0" y="-21608"/>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07" name="Shape 707"/>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708" name="Shape 70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3" Type="http://schemas.openxmlformats.org/officeDocument/2006/relationships/hyperlink" Target="https://www.terraform.io/docs/cloud/sentinel/import/tfstate-v2.html#import-overview" TargetMode="External"/><Relationship Id="rId2" Type="http://schemas.openxmlformats.org/officeDocument/2006/relationships/slide" Target="../slides/slide104.xml"/><Relationship Id="rId1" Type="http://schemas.openxmlformats.org/officeDocument/2006/relationships/notesMaster" Target="../notesMasters/notesMaster1.xml"/><Relationship Id="rId4" Type="http://schemas.openxmlformats.org/officeDocument/2006/relationships/hyperlink" Target="https://www.terraform.io/docs/cloud/sentinel/import/tfstate-v2.html#the-resources-collection" TargetMode="Externa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3" Type="http://schemas.openxmlformats.org/officeDocument/2006/relationships/hyperlink" Target="https://www.terraform.io/docs/cloud/sentinel/import/tfconfig-v2.html#import-overview" TargetMode="External"/><Relationship Id="rId2" Type="http://schemas.openxmlformats.org/officeDocument/2006/relationships/slide" Target="../slides/slide113.xml"/><Relationship Id="rId1" Type="http://schemas.openxmlformats.org/officeDocument/2006/relationships/notesMaster" Target="../notesMasters/notesMaster1.xml"/><Relationship Id="rId4" Type="http://schemas.openxmlformats.org/officeDocument/2006/relationships/hyperlink" Target="https://www.terraform.io/docs/cloud/sentinel/import/tfconfig-v2.html#the-resources-collection" TargetMode="Externa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s://www.terraform.io/docs/cloud/sentinel/import/tfrun.html"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hashicorp.com/resources/writing-and-testing-sentinel-policies-for-terraform"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github.com/hashicorp/terraform-guides/tree/master/governance/second-generation"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hashicorp.com/sentinel/language/boolexpr/#order-of-operation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github.com/hashicorp/field-workshops-terraform/blob/master/docs/slides/multi-cloud/sentinel-for-terraform/Sentinel-for-Terraform-v1.pptx"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play.instruqt.com/hashicorp/tracks/sentinel-for-terraform-v2" TargetMode="External"/><Relationship Id="rId4" Type="http://schemas.openxmlformats.org/officeDocument/2006/relationships/hyperlink" Target="https://play.instruqt.com/hashicorp/tracks/sentinel-for-terraform-v1"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hashicorp.com/sentinel/language/loops/#for-statements"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ocs.hashicorp.com/sentinel/language/loops/#for-statements"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ocs.hashicorp.com/sentinel/language/loops/#for-statements"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hashicorp.com/sentinel/language/loops/#for-statements"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hashicorp.com/sentinel/imports/"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docs.hashicorp.com/sentinel/imports/http/"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cs.hashicorp.com/sentinel/imports/"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docs.hashicorp.com/sentinel/imports/http/"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s.hashicorp.com/sentinel/language/functions/"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www.terraform.io/docs/providers/index.html"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docs.hashicorp.com/sentinel/commands/apply"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s://docs.hashicorp.com/sentinel/commands/config" TargetMode="Externa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www.terraform.io/docs/cloud/sentinel/import/tfplan-v2.html#import-overview" TargetMode="External"/><Relationship Id="rId2" Type="http://schemas.openxmlformats.org/officeDocument/2006/relationships/slide" Target="../slides/slide86.xml"/><Relationship Id="rId1" Type="http://schemas.openxmlformats.org/officeDocument/2006/relationships/notesMaster" Target="../notesMasters/notesMaster1.xml"/><Relationship Id="rId4" Type="http://schemas.openxmlformats.org/officeDocument/2006/relationships/hyperlink" Target="https://www.terraform.io/docs/cloud/sentinel/import/tfplan-v2.html#the-resource_changes-collection" TargetMode="Externa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Shape 713"/>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714" name="Shape 714"/>
          <p:cNvSpPr>
            <a:spLocks noGrp="1"/>
          </p:cNvSpPr>
          <p:nvPr>
            <p:ph type="body" sz="quarter" idx="1"/>
          </p:nvPr>
        </p:nvSpPr>
        <p:spPr>
          <a:prstGeom prst="rect">
            <a:avLst/>
          </a:prstGeom>
        </p:spPr>
        <p:txBody>
          <a:bodyPr/>
          <a:lstStyle/>
          <a:p>
            <a:pPr marL="285750" indent="-285750">
              <a:buSzPct val="100000"/>
              <a:buFont typeface="Arial" panose="020B0604020202020204" pitchFamily="34" charset="0"/>
              <a:buChar char="•"/>
              <a:defRPr sz="1400"/>
            </a:pPr>
            <a:r>
              <a:rPr lang="en-US" sz="2400" dirty="0"/>
              <a:t>These slides are intended to accompany the Sentinel for Terraform v2 workshop</a:t>
            </a:r>
          </a:p>
          <a:p>
            <a:pPr marL="285750" indent="-285750">
              <a:buSzPct val="100000"/>
              <a:buFont typeface="Arial" panose="020B0604020202020204" pitchFamily="34" charset="0"/>
              <a:buChar char="•"/>
              <a:defRPr sz="1400"/>
            </a:pPr>
            <a:r>
              <a:rPr lang="en-US" sz="2400" dirty="0"/>
              <a:t>They should be used with the Sentinel for Terraform v2 Instruqt track: https://instruqt.com/hashicorp/tracks/sentinel-for-terraform-v2</a:t>
            </a:r>
            <a:endParaRPr sz="24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There are 3 enforcement levels for Sentinel policies.</a:t>
            </a:r>
          </a:p>
          <a:p>
            <a:pPr marL="342900" indent="-342900">
              <a:buFont typeface="Arial" panose="020B0604020202020204" pitchFamily="34" charset="0"/>
              <a:buChar char="•"/>
            </a:pPr>
            <a:r>
              <a:rPr lang="en-US" dirty="0"/>
              <a:t>Users with sufficient permissions can override soft mandatory policies.</a:t>
            </a:r>
          </a:p>
        </p:txBody>
      </p:sp>
    </p:spTree>
    <p:extLst>
      <p:ext uri="{BB962C8B-B14F-4D97-AF65-F5344CB8AC3E}">
        <p14:creationId xmlns:p14="http://schemas.microsoft.com/office/powerpoint/2010/main" val="8727881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mn-lt"/>
                <a:cs typeface="+mn-cs"/>
                <a:sym typeface="Calibri"/>
              </a:rPr>
              <a:t>This screenshot shows more details of a Sentinel policy passing during a run in a TFC workspace.</a:t>
            </a:r>
          </a:p>
          <a:p>
            <a:endParaRPr lang="en-US" dirty="0"/>
          </a:p>
        </p:txBody>
      </p:sp>
    </p:spTree>
    <p:extLst>
      <p:ext uri="{BB962C8B-B14F-4D97-AF65-F5344CB8AC3E}">
        <p14:creationId xmlns:p14="http://schemas.microsoft.com/office/powerpoint/2010/main" val="306219239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After testing a policy with the Sentinel CLI and possibly in a TFC/TFE organization, you'll want to deploy it to your TFC organizations.</a:t>
            </a:r>
          </a:p>
        </p:txBody>
      </p:sp>
    </p:spTree>
    <p:extLst>
      <p:ext uri="{BB962C8B-B14F-4D97-AF65-F5344CB8AC3E}">
        <p14:creationId xmlns:p14="http://schemas.microsoft.com/office/powerpoint/2010/main" val="98628676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Instruqt challenge which is Exercise 3.</a:t>
            </a:r>
          </a:p>
        </p:txBody>
      </p:sp>
    </p:spTree>
    <p:extLst>
      <p:ext uri="{BB962C8B-B14F-4D97-AF65-F5344CB8AC3E}">
        <p14:creationId xmlns:p14="http://schemas.microsoft.com/office/powerpoint/2010/main" val="31340992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98607358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the collections of the tfstate/v2 import.</a:t>
            </a:r>
          </a:p>
          <a:p>
            <a:pPr marL="342900" indent="-342900">
              <a:buFont typeface="Arial" panose="020B0604020202020204" pitchFamily="34" charset="0"/>
              <a:buChar char="•"/>
            </a:pPr>
            <a:r>
              <a:rPr lang="en-US" dirty="0"/>
              <a:t>This is from </a:t>
            </a:r>
            <a:r>
              <a:rPr lang="en-US" dirty="0">
                <a:hlinkClick r:id="rId3"/>
              </a:rPr>
              <a:t>https://www.terraform.io/docs/cloud/sentinel/import/tfstate-v2.html#import-overview</a:t>
            </a:r>
            <a:r>
              <a:rPr lang="en-US" dirty="0"/>
              <a:t>.</a:t>
            </a:r>
          </a:p>
          <a:p>
            <a:pPr marL="342900" indent="-342900">
              <a:buFont typeface="Arial" panose="020B0604020202020204" pitchFamily="34" charset="0"/>
              <a:buChar char="•"/>
            </a:pPr>
            <a:r>
              <a:rPr lang="en-US" dirty="0"/>
              <a:t>While the v1 tfstate import organized resources in 3 layers (by type, name, and index), the v2 import has a flat map that is indexed by the full address of resources. This is one of the things that makes the v2 import easier to work with.</a:t>
            </a:r>
          </a:p>
          <a:p>
            <a:pPr marL="342900" indent="-342900">
              <a:buFont typeface="Arial" panose="020B0604020202020204" pitchFamily="34" charset="0"/>
              <a:buChar char="•"/>
            </a:pPr>
            <a:r>
              <a:rPr lang="en-US" dirty="0"/>
              <a:t>For more details, see </a:t>
            </a:r>
            <a:r>
              <a:rPr lang="en-US" dirty="0">
                <a:hlinkClick r:id="rId4"/>
              </a:rPr>
              <a:t>https://www.terraform.io/docs/cloud/sentinel/import/tfstate-v2.html#the-resources-collection</a:t>
            </a:r>
            <a:endParaRPr lang="en-US" dirty="0"/>
          </a:p>
          <a:p>
            <a:pPr marL="342900" indent="-342900">
              <a:buFont typeface="Arial" panose="020B0604020202020204" pitchFamily="34" charset="0"/>
              <a:buChar char="•"/>
            </a:pPr>
            <a:r>
              <a:rPr lang="en-US" dirty="0"/>
              <a:t>The planned_values collection of the tfplan/v2 import has similar data, but includes predictions of what the state will look like after the apply since it combines current state with the current plan.</a:t>
            </a:r>
          </a:p>
          <a:p>
            <a:pPr marL="342900" indent="-342900">
              <a:buFont typeface="Arial" panose="020B0604020202020204" pitchFamily="34" charset="0"/>
              <a:buChar char="•"/>
            </a:pPr>
            <a:r>
              <a:rPr lang="en-US" dirty="0"/>
              <a:t>The tfstate/v2 import only shows data actually in the state after the plan.</a:t>
            </a:r>
          </a:p>
          <a:p>
            <a:pPr marL="342900" indent="-342900">
              <a:buFont typeface="Arial" panose="020B0604020202020204" pitchFamily="34" charset="0"/>
              <a:buChar char="•"/>
            </a:pPr>
            <a:r>
              <a:rPr lang="en-US" dirty="0"/>
              <a:t>Note that this can include new state for data sources that were evaluated during the refresh operation done by the plan.</a:t>
            </a:r>
          </a:p>
          <a:p>
            <a:pPr marL="342900" indent="-342900">
              <a:buFont typeface="Arial" panose="020B0604020202020204" pitchFamily="34" charset="0"/>
              <a:buChar char="•"/>
            </a:pPr>
            <a:r>
              <a:rPr lang="en-US" dirty="0"/>
              <a:t>This occurs if the data source does not reference any computed values.  Otherwise, evaluation of the data source is delayed until the apply.</a:t>
            </a:r>
          </a:p>
        </p:txBody>
      </p:sp>
    </p:spTree>
    <p:extLst>
      <p:ext uri="{BB962C8B-B14F-4D97-AF65-F5344CB8AC3E}">
        <p14:creationId xmlns:p14="http://schemas.microsoft.com/office/powerpoint/2010/main" val="407291070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402052159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Instruqt challenge which is Exercise 1.</a:t>
            </a:r>
          </a:p>
        </p:txBody>
      </p:sp>
    </p:spTree>
    <p:extLst>
      <p:ext uri="{BB962C8B-B14F-4D97-AF65-F5344CB8AC3E}">
        <p14:creationId xmlns:p14="http://schemas.microsoft.com/office/powerpoint/2010/main" val="177183154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83016227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Technically, resources have "arguments" and "exported attributes", but it is common to talk about the "attributes" of resources in a way that covers both the arguments and the exported attributes.</a:t>
            </a:r>
          </a:p>
          <a:p>
            <a:pPr marL="342900" indent="-342900">
              <a:buFont typeface="Arial" panose="020B0604020202020204" pitchFamily="34" charset="0"/>
              <a:buChar char="•"/>
            </a:pPr>
            <a:r>
              <a:rPr lang="en-US" dirty="0"/>
              <a:t>The reason the union of arguments and exported attributes is called "attributes" is that all arguments of resources and data sources are exported.</a:t>
            </a:r>
          </a:p>
          <a:p>
            <a:pPr marL="342900" indent="-342900">
              <a:buFont typeface="Arial" panose="020B0604020202020204" pitchFamily="34" charset="0"/>
              <a:buChar char="•"/>
            </a:pPr>
            <a:r>
              <a:rPr lang="en-US" dirty="0"/>
              <a:t>Some attributes are "top-level" attributes while others are "nested" inside blocks that could be nested inside other blocks, etc.</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407453261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example given is for an azurerm_virtual_machine resource.</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994008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There are essentially for types of Sentinel policies, corresponding to the 4 Terraform Sentinel imports.</a:t>
            </a:r>
          </a:p>
          <a:p>
            <a:pPr marL="342900" indent="-342900">
              <a:buFont typeface="Arial" panose="020B0604020202020204" pitchFamily="34" charset="0"/>
              <a:buChar char="•"/>
            </a:pPr>
            <a:r>
              <a:rPr lang="en-US" dirty="0"/>
              <a:t>In this version of the workshop, we are using the v2 tfplan, tfconfig, and tfstate imports.</a:t>
            </a:r>
          </a:p>
          <a:p>
            <a:pPr marL="342900" indent="-342900">
              <a:buFont typeface="Arial" panose="020B0604020202020204" pitchFamily="34" charset="0"/>
              <a:buChar char="•"/>
            </a:pPr>
            <a:r>
              <a:rPr lang="en-US" dirty="0"/>
              <a:t>While we will be using the Terraform Sentinel v2 imports, we usually drop "/v2" except in actual Sentinel code.</a:t>
            </a:r>
          </a:p>
          <a:p>
            <a:pPr marL="342900" indent="-342900">
              <a:buFont typeface="Arial" panose="020B0604020202020204" pitchFamily="34" charset="0"/>
              <a:buChar char="•"/>
            </a:pPr>
            <a:r>
              <a:rPr lang="en-US" dirty="0"/>
              <a:t>There is no v2 version of the simpler tfrun import because changes were not needed to give better compatibility with Terraform 0.12 data structures.</a:t>
            </a:r>
          </a:p>
          <a:p>
            <a:pPr marL="342900" indent="-342900">
              <a:buFont typeface="Arial" panose="020B0604020202020204" pitchFamily="34" charset="0"/>
              <a:buChar char="•"/>
            </a:pPr>
            <a:r>
              <a:rPr lang="en-US" dirty="0"/>
              <a:t>Remember that "attributes" here refers to both "arguments" and "exported attributes".</a:t>
            </a:r>
          </a:p>
        </p:txBody>
      </p:sp>
    </p:spTree>
    <p:extLst>
      <p:ext uri="{BB962C8B-B14F-4D97-AF65-F5344CB8AC3E}">
        <p14:creationId xmlns:p14="http://schemas.microsoft.com/office/powerpoint/2010/main" val="293994073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Technically, resources have "arguments" and "exported attributes", but it is common to talk about the "attributes" of resources in a way that covers both the arguments and the exported attributes.</a:t>
            </a:r>
          </a:p>
          <a:p>
            <a:pPr marL="342900" indent="-342900">
              <a:buFont typeface="Arial" panose="020B0604020202020204" pitchFamily="34" charset="0"/>
              <a:buChar char="•"/>
            </a:pPr>
            <a:r>
              <a:rPr lang="en-US" dirty="0"/>
              <a:t>Some attributes are "top-level" attributes while others are "nested" inside </a:t>
            </a:r>
          </a:p>
        </p:txBody>
      </p:sp>
    </p:spTree>
    <p:extLst>
      <p:ext uri="{BB962C8B-B14F-4D97-AF65-F5344CB8AC3E}">
        <p14:creationId xmlns:p14="http://schemas.microsoft.com/office/powerpoint/2010/main" val="196853251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Instruqt challenge which is Exercise 1.</a:t>
            </a:r>
          </a:p>
        </p:txBody>
      </p:sp>
    </p:spTree>
    <p:extLst>
      <p:ext uri="{BB962C8B-B14F-4D97-AF65-F5344CB8AC3E}">
        <p14:creationId xmlns:p14="http://schemas.microsoft.com/office/powerpoint/2010/main" val="213200949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70497578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These screenshots show the collections of the tfconfig/v2 import.</a:t>
            </a:r>
          </a:p>
          <a:p>
            <a:pPr marL="342900" indent="-342900">
              <a:buFont typeface="Arial" panose="020B0604020202020204" pitchFamily="34" charset="0"/>
              <a:buChar char="•"/>
            </a:pPr>
            <a:r>
              <a:rPr lang="en-US" dirty="0"/>
              <a:t>This is from </a:t>
            </a:r>
            <a:r>
              <a:rPr lang="en-US" dirty="0">
                <a:hlinkClick r:id="rId3"/>
              </a:rPr>
              <a:t>https://www.terraform.io/docs/cloud/sentinel/import/tfconfig-v2.html#import-overview</a:t>
            </a:r>
            <a:r>
              <a:rPr lang="en-US" dirty="0"/>
              <a:t>.</a:t>
            </a:r>
          </a:p>
          <a:p>
            <a:pPr marL="342900" indent="-342900">
              <a:buFont typeface="Arial" panose="020B0604020202020204" pitchFamily="34" charset="0"/>
              <a:buChar char="•"/>
            </a:pPr>
            <a:r>
              <a:rPr lang="en-US" dirty="0"/>
              <a:t>While the v1 tfconfig import organized resources in 2 layers (by type and name, but no index), the v2 import has a flat map that is indexed by the full address of resources as they exist in the Terraform code. Index for resources that use count or for_each is not included in this address.</a:t>
            </a:r>
          </a:p>
          <a:p>
            <a:pPr marL="342900" indent="-342900">
              <a:buFont typeface="Arial" panose="020B0604020202020204" pitchFamily="34" charset="0"/>
              <a:buChar char="•"/>
            </a:pPr>
            <a:r>
              <a:rPr lang="en-US" dirty="0"/>
              <a:t>For more details, see </a:t>
            </a:r>
            <a:r>
              <a:rPr lang="en-US" dirty="0">
                <a:hlinkClick r:id="rId4"/>
              </a:rPr>
              <a:t>https://www.terraform.io/docs/cloud/sentinel/import/tfconfig-v2.html#the-resources-collection</a:t>
            </a:r>
            <a:endParaRPr lang="en-US" dirty="0"/>
          </a:p>
        </p:txBody>
      </p:sp>
    </p:spTree>
    <p:extLst>
      <p:ext uri="{BB962C8B-B14F-4D97-AF65-F5344CB8AC3E}">
        <p14:creationId xmlns:p14="http://schemas.microsoft.com/office/powerpoint/2010/main" val="19799940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Data in the tfconfig/v2 import is ultimately divided between `constant_value` fields and `references` lists.</a:t>
            </a:r>
          </a:p>
          <a:p>
            <a:pPr marL="342900" indent="-342900">
              <a:buFont typeface="Arial" panose="020B0604020202020204" pitchFamily="34" charset="0"/>
              <a:buChar char="•"/>
            </a:pPr>
            <a:r>
              <a:rPr lang="en-US" dirty="0"/>
              <a:t>The latter must be cross-referenced against the tfplan/v2 or tfstate/v2 imports.</a:t>
            </a:r>
          </a:p>
          <a:p>
            <a:pPr marL="342900" indent="-342900">
              <a:buFont typeface="Arial" panose="020B0604020202020204" pitchFamily="34" charset="0"/>
              <a:buChar char="•"/>
            </a:pPr>
            <a:r>
              <a:rPr lang="en-US" dirty="0"/>
              <a:t>This makes the tfconfig/v2 import hard to work with if the expressions being evaluated are not constants.</a:t>
            </a:r>
          </a:p>
        </p:txBody>
      </p:sp>
    </p:spTree>
    <p:extLst>
      <p:ext uri="{BB962C8B-B14F-4D97-AF65-F5344CB8AC3E}">
        <p14:creationId xmlns:p14="http://schemas.microsoft.com/office/powerpoint/2010/main" val="90796665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tfconfig/v2 import gives information about the Terraform configuration (code) used by the run.</a:t>
            </a:r>
          </a:p>
          <a:p>
            <a:pPr marL="342900" indent="-342900">
              <a:buFont typeface="Arial" panose="020B0604020202020204" pitchFamily="34" charset="0"/>
              <a:buChar char="•"/>
            </a:pPr>
            <a:r>
              <a:rPr lang="en-US" dirty="0"/>
              <a:t>But it does not give all information about the configuration. For instance, it does not include local values.</a:t>
            </a:r>
          </a:p>
          <a:p>
            <a:pPr marL="342900" indent="-342900">
              <a:buFont typeface="Arial" panose="020B0604020202020204" pitchFamily="34" charset="0"/>
              <a:buChar char="•"/>
            </a:pPr>
            <a:r>
              <a:rPr lang="en-US" dirty="0"/>
              <a:t>It can be used to restrict various things that are not covered by the other imports.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Cross-referencing of references should only be done by advanced users and only when a policy cannot be implemented with the tfplan/v2 and tfstate/v2 imports.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95245521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In this section, we discuss some advanced techniques for writing Sentinel policies for Terraform.</a:t>
            </a:r>
          </a:p>
        </p:txBody>
      </p:sp>
    </p:spTree>
    <p:extLst>
      <p:ext uri="{BB962C8B-B14F-4D97-AF65-F5344CB8AC3E}">
        <p14:creationId xmlns:p14="http://schemas.microsoft.com/office/powerpoint/2010/main" val="195390313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But remember that the print() function is not just for debugging!</a:t>
            </a:r>
          </a:p>
          <a:p>
            <a:pPr marL="342900" indent="-342900">
              <a:buFont typeface="Arial" panose="020B0604020202020204" pitchFamily="34" charset="0"/>
              <a:buChar char="•"/>
            </a:pPr>
            <a:r>
              <a:rPr lang="en-US" dirty="0"/>
              <a:t>Be sure to print clear violation messages that report the full address of violating resources or data sources for all violations.</a:t>
            </a:r>
          </a:p>
          <a:p>
            <a:pPr marL="342900" indent="-342900">
              <a:buFont typeface="Arial" panose="020B0604020202020204" pitchFamily="34" charset="0"/>
              <a:buChar char="•"/>
            </a:pPr>
            <a:r>
              <a:rPr lang="en-US" dirty="0"/>
              <a:t>The third-generation common functions that start with 'filter" do this for you.</a:t>
            </a:r>
          </a:p>
          <a:p>
            <a:pPr marL="342900" indent="-342900">
              <a:buFont typeface="Arial" panose="020B0604020202020204" pitchFamily="34" charset="0"/>
              <a:buChar char="•"/>
            </a:pPr>
            <a:r>
              <a:rPr lang="en-US" dirty="0"/>
              <a:t>Default Sentinel output also includes TRUE/FALSE lines with line numbers, indicating whether rules and boolean expressions they evaluate were TRUE or FALSE. But this information is not really useful to people who violate the policies.</a:t>
            </a:r>
          </a:p>
        </p:txBody>
      </p:sp>
    </p:spTree>
    <p:extLst>
      <p:ext uri="{BB962C8B-B14F-4D97-AF65-F5344CB8AC3E}">
        <p14:creationId xmlns:p14="http://schemas.microsoft.com/office/powerpoint/2010/main" val="239814781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mn-ea"/>
                <a:ea typeface="+mn-ea"/>
                <a:cs typeface="+mn-cs"/>
                <a:sym typeface="Calibri"/>
              </a:rPr>
              <a:t>Using `</a:t>
            </a:r>
            <a:r>
              <a:rPr kumimoji="0" lang="en-US" sz="2400" b="0" i="0" u="none" strike="noStrike" kern="0" cap="none" spc="0" normalizeH="0" baseline="0" noProof="0" dirty="0">
                <a:ln>
                  <a:noFill/>
                </a:ln>
                <a:solidFill>
                  <a:srgbClr val="535353">
                    <a:lumMod val="50000"/>
                  </a:srgbClr>
                </a:solidFill>
                <a:effectLst/>
                <a:uLnTx/>
                <a:uFillTx/>
                <a:latin typeface="+mn-ea"/>
                <a:ea typeface="+mn-ea"/>
                <a:cs typeface="Verdana" panose="020B0604030504040204" pitchFamily="34" charset="0"/>
                <a:sym typeface="Calibri"/>
              </a:rPr>
              <a:t>x </a:t>
            </a:r>
            <a:r>
              <a:rPr kumimoji="0" lang="en-US" sz="2400" b="0" i="0" u="none" strike="noStrike" kern="0" cap="none" spc="0" normalizeH="0" baseline="0" noProof="0" dirty="0">
                <a:ln>
                  <a:noFill/>
                </a:ln>
                <a:solidFill>
                  <a:srgbClr val="FF0000"/>
                </a:solidFill>
                <a:effectLst/>
                <a:uLnTx/>
                <a:uFillTx/>
                <a:latin typeface="+mn-ea"/>
                <a:ea typeface="+mn-ea"/>
                <a:cs typeface="Verdana" panose="020B0604030504040204" pitchFamily="34" charset="0"/>
                <a:sym typeface="Calibri"/>
              </a:rPr>
              <a:t>else null</a:t>
            </a:r>
            <a:r>
              <a:rPr kumimoji="0" lang="en-US" sz="2400" b="0" i="0" u="none" strike="noStrike" kern="0" cap="none" spc="0" normalizeH="0" baseline="0" noProof="0" dirty="0">
                <a:ln>
                  <a:noFill/>
                </a:ln>
                <a:solidFill>
                  <a:srgbClr val="535353">
                    <a:lumMod val="50000"/>
                  </a:srgbClr>
                </a:solidFill>
                <a:effectLst/>
                <a:uLnTx/>
                <a:uFillTx/>
                <a:latin typeface="+mn-ea"/>
                <a:ea typeface="+mn-ea"/>
                <a:cs typeface="Verdana" panose="020B0604030504040204" pitchFamily="34" charset="0"/>
                <a:sym typeface="Calibri"/>
              </a:rPr>
              <a:t> not in [null, ""]` checks that an attribute is not undefined, null, or an empty string ("").  If x is missing, it will be undefined, but the else operator will convert it to null. So, we don't include undefined in the list.</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mn-ea"/>
                <a:ea typeface="+mn-ea"/>
                <a:cs typeface="+mn-cs"/>
                <a:sym typeface="Calibri"/>
              </a:rPr>
              <a:t>You could use `x else "" not in [null, ""]` to achieve the same result.</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mn-ea"/>
                <a:ea typeface="+mn-ea"/>
              </a:rPr>
              <a:t>Using `</a:t>
            </a:r>
            <a:r>
              <a:rPr lang="en-US" dirty="0">
                <a:solidFill>
                  <a:schemeClr val="bg2">
                    <a:lumMod val="50000"/>
                  </a:schemeClr>
                </a:solidFill>
                <a:latin typeface="+mn-ea"/>
                <a:ea typeface="+mn-ea"/>
                <a:cs typeface="Verdana" panose="020B0604030504040204" pitchFamily="34" charset="0"/>
              </a:rPr>
              <a:t>x </a:t>
            </a:r>
            <a:r>
              <a:rPr lang="en-US" dirty="0">
                <a:solidFill>
                  <a:srgbClr val="FF0000"/>
                </a:solidFill>
                <a:latin typeface="+mn-ea"/>
                <a:ea typeface="+mn-ea"/>
                <a:cs typeface="Verdana" panose="020B0604030504040204" pitchFamily="34" charset="0"/>
              </a:rPr>
              <a:t>else null</a:t>
            </a:r>
            <a:r>
              <a:rPr lang="en-US" dirty="0">
                <a:solidFill>
                  <a:schemeClr val="bg2">
                    <a:lumMod val="50000"/>
                  </a:schemeClr>
                </a:solidFill>
                <a:latin typeface="+mn-ea"/>
                <a:ea typeface="+mn-ea"/>
                <a:cs typeface="Verdana" panose="020B0604030504040204" pitchFamily="34" charset="0"/>
              </a:rPr>
              <a:t> is not null` lets you check that an attribute is neither undefined nor null but it does not prevent "".</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Using `x else "" is not ""` lets you check that an attribute is neither undefined nor the empty string, "", but it does not prevent null.</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Which expression you use depends on what values the attribute you are testing could have; some will have null (especially with Terraform 0.12) while others might have "". So, using these simplified conditions is ok when you know what to expect.</a:t>
            </a:r>
            <a:endParaRPr kumimoji="0" lang="en-US" sz="2400" b="0" i="0" u="none" strike="noStrike" kern="0" cap="none" spc="0" normalizeH="0" baseline="0" noProof="0" dirty="0">
              <a:ln>
                <a:noFill/>
              </a:ln>
              <a:solidFill>
                <a:sysClr val="windowText" lastClr="000000"/>
              </a:solidFill>
              <a:effectLst/>
              <a:uLnTx/>
              <a:uFillTx/>
              <a:latin typeface="+mn-ea"/>
              <a:ea typeface="+mn-ea"/>
              <a:cs typeface="+mn-cs"/>
              <a:sym typeface="Calibri"/>
            </a:endParaRP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The order of conditions in compound expressions is important to avoid errors. In the last compound condition, if x is undefined, the first condition inside not (...) converts it to null, making the first condition true. And if the first expression is true (because x is null or undefined), Sentinel's short-circuit logic prevents the rest of the conditions inside not(...) from being evaluated, so we don't have to worry about undefined or null in them. (Note that length(null) gives undefined and would cause an error without short-circuit logic.) </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The expression `types.type_of(null)` gives "null", so passing null to it would be ok, but `types.type_of(undefined)` gives undefined and would also cause an error without short-circuit logic.</a:t>
            </a:r>
          </a:p>
        </p:txBody>
      </p:sp>
    </p:spTree>
    <p:extLst>
      <p:ext uri="{BB962C8B-B14F-4D97-AF65-F5344CB8AC3E}">
        <p14:creationId xmlns:p14="http://schemas.microsoft.com/office/powerpoint/2010/main" val="26641986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Sometimes, you will want to restrict multiple attributes of a resource or data source in a policy.</a:t>
            </a:r>
          </a:p>
        </p:txBody>
      </p:sp>
    </p:spTree>
    <p:extLst>
      <p:ext uri="{BB962C8B-B14F-4D97-AF65-F5344CB8AC3E}">
        <p14:creationId xmlns:p14="http://schemas.microsoft.com/office/powerpoint/2010/main" val="201681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does not everything under the sun.</a:t>
            </a:r>
          </a:p>
        </p:txBody>
      </p:sp>
    </p:spTree>
    <p:extLst>
      <p:ext uri="{BB962C8B-B14F-4D97-AF65-F5344CB8AC3E}">
        <p14:creationId xmlns:p14="http://schemas.microsoft.com/office/powerpoint/2010/main" val="142206076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Sentinel's HTTP import can be used in policies to call external API endpoints.</a:t>
            </a:r>
          </a:p>
        </p:txBody>
      </p:sp>
    </p:spTree>
    <p:extLst>
      <p:ext uri="{BB962C8B-B14F-4D97-AF65-F5344CB8AC3E}">
        <p14:creationId xmlns:p14="http://schemas.microsoft.com/office/powerpoint/2010/main" val="109674874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Instruqt challenge which is Exercise 1.</a:t>
            </a:r>
          </a:p>
        </p:txBody>
      </p:sp>
    </p:spTree>
    <p:extLst>
      <p:ext uri="{BB962C8B-B14F-4D97-AF65-F5344CB8AC3E}">
        <p14:creationId xmlns:p14="http://schemas.microsoft.com/office/powerpoint/2010/main" val="131866923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04684247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the attributes and collections of the tfrun import.</a:t>
            </a:r>
          </a:p>
          <a:p>
            <a:pPr marL="342900" indent="-342900">
              <a:buFont typeface="Arial" panose="020B0604020202020204" pitchFamily="34" charset="0"/>
              <a:buChar char="•"/>
            </a:pPr>
            <a:r>
              <a:rPr lang="en-US" dirty="0"/>
              <a:t>This is from </a:t>
            </a:r>
            <a:r>
              <a:rPr lang="en-US" dirty="0">
                <a:hlinkClick r:id="rId3"/>
              </a:rPr>
              <a:t>https://www.terraform.io/docs/cloud/sentinel/import/tfrun.html</a:t>
            </a:r>
            <a:r>
              <a:rPr lang="en-US" dirty="0"/>
              <a:t>.</a:t>
            </a:r>
          </a:p>
        </p:txBody>
      </p:sp>
    </p:spTree>
    <p:extLst>
      <p:ext uri="{BB962C8B-B14F-4D97-AF65-F5344CB8AC3E}">
        <p14:creationId xmlns:p14="http://schemas.microsoft.com/office/powerpoint/2010/main" val="203013176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tfrun import gives some useful information about a run and the workspace it was run in</a:t>
            </a:r>
          </a:p>
        </p:txBody>
      </p:sp>
    </p:spTree>
    <p:extLst>
      <p:ext uri="{BB962C8B-B14F-4D97-AF65-F5344CB8AC3E}">
        <p14:creationId xmlns:p14="http://schemas.microsoft.com/office/powerpoint/2010/main" val="412451612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Some policies will need to use the tfrun import, especially if inspecting TFC's cost estimates.</a:t>
            </a:r>
          </a:p>
        </p:txBody>
      </p:sp>
    </p:spTree>
    <p:extLst>
      <p:ext uri="{BB962C8B-B14F-4D97-AF65-F5344CB8AC3E}">
        <p14:creationId xmlns:p14="http://schemas.microsoft.com/office/powerpoint/2010/main" val="263238091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In this section, we discuss some advanced techniques for writing Sentinel policies for Terraform.</a:t>
            </a:r>
          </a:p>
        </p:txBody>
      </p:sp>
    </p:spTree>
    <p:extLst>
      <p:ext uri="{BB962C8B-B14F-4D97-AF65-F5344CB8AC3E}">
        <p14:creationId xmlns:p14="http://schemas.microsoft.com/office/powerpoint/2010/main" val="89995126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5417907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Thanks for attending the Sentinel in Terraform Workshop or reviewing these slides.</a:t>
            </a:r>
          </a:p>
        </p:txBody>
      </p:sp>
    </p:spTree>
    <p:extLst>
      <p:ext uri="{BB962C8B-B14F-4D97-AF65-F5344CB8AC3E}">
        <p14:creationId xmlns:p14="http://schemas.microsoft.com/office/powerpoint/2010/main" val="39833696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Here is how Terraform works without Sentinel.</a:t>
            </a:r>
          </a:p>
        </p:txBody>
      </p:sp>
    </p:spTree>
    <p:extLst>
      <p:ext uri="{BB962C8B-B14F-4D97-AF65-F5344CB8AC3E}">
        <p14:creationId xmlns:p14="http://schemas.microsoft.com/office/powerpoint/2010/main" val="3488326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is how Terraform works with Sentinel.</a:t>
            </a:r>
          </a:p>
          <a:p>
            <a:pPr marL="342900" indent="-342900">
              <a:buFont typeface="Arial" panose="020B0604020202020204" pitchFamily="34" charset="0"/>
              <a:buChar char="•"/>
            </a:pPr>
            <a:r>
              <a:rPr lang="en-US" dirty="0"/>
              <a:t>Note that if cost estimates are enabled for the workspace, they will run right after the plan.</a:t>
            </a:r>
          </a:p>
        </p:txBody>
      </p:sp>
    </p:spTree>
    <p:extLst>
      <p:ext uri="{BB962C8B-B14F-4D97-AF65-F5344CB8AC3E}">
        <p14:creationId xmlns:p14="http://schemas.microsoft.com/office/powerpoint/2010/main" val="10619803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 screenshot from TFC showing that all policy checks passed for a run.</a:t>
            </a:r>
          </a:p>
        </p:txBody>
      </p:sp>
    </p:spTree>
    <p:extLst>
      <p:ext uri="{BB962C8B-B14F-4D97-AF65-F5344CB8AC3E}">
        <p14:creationId xmlns:p14="http://schemas.microsoft.com/office/powerpoint/2010/main" val="3103141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 screenshot from TFC showing a soft mandatory policy check that failed but was then overridden.</a:t>
            </a:r>
          </a:p>
        </p:txBody>
      </p:sp>
    </p:spTree>
    <p:extLst>
      <p:ext uri="{BB962C8B-B14F-4D97-AF65-F5344CB8AC3E}">
        <p14:creationId xmlns:p14="http://schemas.microsoft.com/office/powerpoint/2010/main" val="20408709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is a good point to discuss the Terraform-specific Sentinel imports.</a:t>
            </a:r>
          </a:p>
          <a:p>
            <a:pPr marL="342900" indent="-342900">
              <a:buFont typeface="Arial" panose="020B0604020202020204" pitchFamily="34" charset="0"/>
              <a:buChar char="•"/>
            </a:pPr>
            <a:r>
              <a:rPr lang="en-US" dirty="0"/>
              <a:t>Terraform Cloud/Enterprise adds 4 Sentinel imports beyond the standard ones.</a:t>
            </a:r>
          </a:p>
          <a:p>
            <a:pPr marL="342900" indent="-342900">
              <a:buFont typeface="Arial" panose="020B0604020202020204" pitchFamily="34" charset="0"/>
              <a:buChar char="•"/>
            </a:pPr>
            <a:r>
              <a:rPr lang="en-US" dirty="0"/>
              <a:t>This version of the workshop uses the v2 versions of the tfplan, tfconfig, and tfstate imports.</a:t>
            </a:r>
          </a:p>
          <a:p>
            <a:pPr marL="342900" indent="-342900">
              <a:buFont typeface="Arial" panose="020B0604020202020204" pitchFamily="34" charset="0"/>
              <a:buChar char="•"/>
            </a:pPr>
            <a:r>
              <a:rPr lang="en-US" dirty="0"/>
              <a:t>The v2 versions are more closely aligned to Terraform 0.12's internal data structures.</a:t>
            </a:r>
          </a:p>
          <a:p>
            <a:pPr marL="342900" indent="-342900">
              <a:buFont typeface="Arial" panose="020B0604020202020204" pitchFamily="34" charset="0"/>
              <a:buChar char="•"/>
            </a:pPr>
            <a:r>
              <a:rPr lang="en-US" dirty="0"/>
              <a:t>There is only 1 version of the tfrun import.</a:t>
            </a:r>
          </a:p>
        </p:txBody>
      </p:sp>
    </p:spTree>
    <p:extLst>
      <p:ext uri="{BB962C8B-B14F-4D97-AF65-F5344CB8AC3E}">
        <p14:creationId xmlns:p14="http://schemas.microsoft.com/office/powerpoint/2010/main" val="1111207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can generate Sentinel mocks from Terraform plans in TFC/TFE.</a:t>
            </a:r>
          </a:p>
          <a:p>
            <a:pPr marL="342900" indent="-342900">
              <a:buFont typeface="Arial" panose="020B0604020202020204" pitchFamily="34" charset="0"/>
              <a:buChar char="•"/>
            </a:pPr>
            <a:r>
              <a:rPr lang="en-US" dirty="0"/>
              <a:t>You can then use these mocks when testing policies with the Sentinel CLI</a:t>
            </a:r>
          </a:p>
        </p:txBody>
      </p:sp>
    </p:spTree>
    <p:extLst>
      <p:ext uri="{BB962C8B-B14F-4D97-AF65-F5344CB8AC3E}">
        <p14:creationId xmlns:p14="http://schemas.microsoft.com/office/powerpoint/2010/main" val="39190196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slide gives some useful links that will help you learn how to use Sentinel in TFC and TFE and how to write your own Sentinel policies.</a:t>
            </a:r>
          </a:p>
          <a:p>
            <a:pPr marL="342900" indent="-342900">
              <a:buFont typeface="Arial" panose="020B0604020202020204" pitchFamily="34" charset="0"/>
              <a:buChar char="•"/>
            </a:pPr>
            <a:r>
              <a:rPr lang="en-US" dirty="0"/>
              <a:t>The instructor should show these links to the students.</a:t>
            </a:r>
          </a:p>
        </p:txBody>
      </p:sp>
    </p:spTree>
    <p:extLst>
      <p:ext uri="{BB962C8B-B14F-4D97-AF65-F5344CB8AC3E}">
        <p14:creationId xmlns:p14="http://schemas.microsoft.com/office/powerpoint/2010/main" val="3823059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In addition to learning about the topics in the agenda, you will be able to try your hand at writing and testing some Sentinel policies in a lab environment. </a:t>
            </a:r>
          </a:p>
          <a:p>
            <a:pPr marL="342900" indent="-342900">
              <a:buFont typeface="Arial" panose="020B0604020202020204" pitchFamily="34" charset="0"/>
              <a:buChar char="•"/>
            </a:pPr>
            <a:r>
              <a:rPr lang="en-US" dirty="0"/>
              <a:t>This presentation and the exercises are based on the Writing and Testing Sentinel Policies for Terraform guide: </a:t>
            </a:r>
            <a:r>
              <a:rPr lang="en-US" dirty="0">
                <a:hlinkClick r:id="rId3"/>
              </a:rPr>
              <a:t>https://www.hashicorp.com/resources/writing-and-testing-sentinel-policies-for-terraform</a:t>
            </a:r>
            <a:endParaRPr lang="en-US" dirty="0"/>
          </a:p>
          <a:p>
            <a:endParaRPr lang="en-US" dirty="0"/>
          </a:p>
        </p:txBody>
      </p:sp>
    </p:spTree>
    <p:extLst>
      <p:ext uri="{BB962C8B-B14F-4D97-AF65-F5344CB8AC3E}">
        <p14:creationId xmlns:p14="http://schemas.microsoft.com/office/powerpoint/2010/main" val="13099171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In this version of the workshop, we are giving the link to the third-generation Sentinel policies that use the new v2 imports.</a:t>
            </a:r>
          </a:p>
          <a:p>
            <a:pPr marL="342900" indent="-342900">
              <a:buFont typeface="Arial" panose="020B0604020202020204" pitchFamily="34" charset="0"/>
              <a:buChar char="•"/>
            </a:pPr>
            <a:r>
              <a:rPr lang="en-US" dirty="0"/>
              <a:t>However, since there are not yet as many third-generation policies as second-generation policies, you might want to look at those too to get ideas about how Sentinel can be used.  See </a:t>
            </a:r>
            <a:r>
              <a:rPr lang="en-US" dirty="0">
                <a:hlinkClick r:id="rId3"/>
              </a:rPr>
              <a:t>https://github.com/hashicorp/terraform-guides/tree/master/governance/second-generation</a:t>
            </a:r>
            <a:r>
              <a:rPr lang="en-US" dirty="0"/>
              <a:t>.</a:t>
            </a:r>
          </a:p>
          <a:p>
            <a:pPr marL="342900" indent="-342900">
              <a:buFont typeface="Arial" panose="020B0604020202020204" pitchFamily="34" charset="0"/>
              <a:buChar char="•"/>
            </a:pPr>
            <a:r>
              <a:rPr lang="en-US" dirty="0"/>
              <a:t>Also, the Writing and Testing Sentinel Policies for Terraform guide needs to be updated to use the v2 Sentinel imports and third-generation functions.</a:t>
            </a:r>
          </a:p>
        </p:txBody>
      </p:sp>
    </p:spTree>
    <p:extLst>
      <p:ext uri="{BB962C8B-B14F-4D97-AF65-F5344CB8AC3E}">
        <p14:creationId xmlns:p14="http://schemas.microsoft.com/office/powerpoint/2010/main" val="4162566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Now we will do the first two workshop challenges on the Instruqt platform</a:t>
            </a:r>
          </a:p>
        </p:txBody>
      </p:sp>
    </p:spTree>
    <p:extLst>
      <p:ext uri="{BB962C8B-B14F-4D97-AF65-F5344CB8AC3E}">
        <p14:creationId xmlns:p14="http://schemas.microsoft.com/office/powerpoint/2010/main" val="6010503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new workshop exercises leverage the Instruqt platform and make solving the exercises much easier.</a:t>
            </a:r>
          </a:p>
          <a:p>
            <a:pPr marL="342900" indent="-342900">
              <a:buFont typeface="Arial" panose="020B0604020202020204" pitchFamily="34" charset="0"/>
              <a:buChar char="•"/>
            </a:pPr>
            <a:r>
              <a:rPr lang="en-US" dirty="0"/>
              <a:t>Be sure to use the Sentinel Instruqt track that ends in v2, not the one that ends in v1.</a:t>
            </a:r>
          </a:p>
        </p:txBody>
      </p:sp>
    </p:spTree>
    <p:extLst>
      <p:ext uri="{BB962C8B-B14F-4D97-AF65-F5344CB8AC3E}">
        <p14:creationId xmlns:p14="http://schemas.microsoft.com/office/powerpoint/2010/main" val="13959407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Here are some basics about Instruqt.</a:t>
            </a:r>
          </a:p>
          <a:p>
            <a:pPr marL="342900" indent="-342900">
              <a:buFont typeface="Arial" panose="020B0604020202020204" pitchFamily="34" charset="0"/>
              <a:buChar char="•"/>
            </a:pPr>
            <a:r>
              <a:rPr lang="en-US" dirty="0"/>
              <a:t>You might also want to spend 5 minutes reviewing Instruqt's own tutorial track.</a:t>
            </a:r>
          </a:p>
        </p:txBody>
      </p:sp>
    </p:spTree>
    <p:extLst>
      <p:ext uri="{BB962C8B-B14F-4D97-AF65-F5344CB8AC3E}">
        <p14:creationId xmlns:p14="http://schemas.microsoft.com/office/powerpoint/2010/main" val="29228304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spend some time discussing the Sentinel language.</a:t>
            </a:r>
          </a:p>
        </p:txBody>
      </p:sp>
    </p:spTree>
    <p:extLst>
      <p:ext uri="{BB962C8B-B14F-4D97-AF65-F5344CB8AC3E}">
        <p14:creationId xmlns:p14="http://schemas.microsoft.com/office/powerpoint/2010/main" val="32196686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Note that each rule can only contain a single, possibly complex boolean expression. Rules cannot include statements, for loops, or if/else statements.</a:t>
            </a:r>
          </a:p>
          <a:p>
            <a:pPr marL="342900" indent="-342900">
              <a:buFont typeface="Arial" panose="020B0604020202020204" pitchFamily="34" charset="0"/>
              <a:buChar char="•"/>
            </a:pPr>
            <a:r>
              <a:rPr lang="en-US" sz="2400" dirty="0"/>
              <a:t>If you need to do complex processing that cannot be done with a single boolean expression, define a function that returns a boolean value and call that function from your rule.</a:t>
            </a:r>
          </a:p>
          <a:p>
            <a:pPr marL="342900" indent="-342900">
              <a:buFont typeface="Arial" panose="020B0604020202020204" pitchFamily="34" charset="0"/>
              <a:buChar char="•"/>
            </a:pPr>
            <a:r>
              <a:rPr lang="en-US" sz="2400" dirty="0"/>
              <a:t>Rules can use the "all" and "any" expressions since these are rendered as chained "and" and "or" logical operators.</a:t>
            </a:r>
          </a:p>
        </p:txBody>
      </p:sp>
    </p:spTree>
    <p:extLst>
      <p:ext uri="{BB962C8B-B14F-4D97-AF65-F5344CB8AC3E}">
        <p14:creationId xmlns:p14="http://schemas.microsoft.com/office/powerpoint/2010/main" val="32804864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a:latin typeface="Courier" pitchFamily="2" charset="0"/>
              </a:rPr>
              <a:t>types.type_of()</a:t>
            </a:r>
            <a:r>
              <a:rPr lang="en-US" dirty="0"/>
              <a:t> function from the types import gives the type of </a:t>
            </a:r>
            <a:r>
              <a:rPr lang="en-US" dirty="0">
                <a:latin typeface="Courier" pitchFamily="2" charset="0"/>
              </a:rPr>
              <a:t>null</a:t>
            </a:r>
            <a:r>
              <a:rPr lang="en-US" dirty="0"/>
              <a:t> as "null", so </a:t>
            </a:r>
            <a:r>
              <a:rPr lang="en-US" dirty="0">
                <a:latin typeface="Courier" pitchFamily="2" charset="0"/>
              </a:rPr>
              <a:t>null</a:t>
            </a:r>
            <a:r>
              <a:rPr lang="en-US" dirty="0"/>
              <a:t> can also be viewed as a type.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in the near future, </a:t>
            </a:r>
            <a:r>
              <a:rPr lang="en-US" b="0" dirty="0">
                <a:latin typeface="Courier" pitchFamily="2" charset="0"/>
              </a:rPr>
              <a:t>types.type_of(undefined)</a:t>
            </a:r>
            <a:r>
              <a:rPr lang="en-US" b="0" dirty="0"/>
              <a:t> will give </a:t>
            </a:r>
            <a:r>
              <a:rPr lang="en-US" b="0" dirty="0">
                <a:latin typeface="Courier" pitchFamily="2" charset="0"/>
              </a:rPr>
              <a:t>undefined</a:t>
            </a:r>
            <a:r>
              <a:rPr lang="en-US" b="0" dirty="0"/>
              <a:t> instead of </a:t>
            </a:r>
            <a:r>
              <a:rPr lang="en-US" b="0" dirty="0">
                <a:latin typeface="Courier" pitchFamily="2" charset="0"/>
              </a:rPr>
              <a:t>map</a:t>
            </a:r>
            <a:r>
              <a:rPr lang="en-US" b="0" dirty="0"/>
              <a:t>, making </a:t>
            </a:r>
            <a:r>
              <a:rPr lang="en-US" b="0" dirty="0">
                <a:latin typeface="Courier" pitchFamily="2" charset="0"/>
              </a:rPr>
              <a:t>undefined</a:t>
            </a:r>
            <a:r>
              <a:rPr lang="en-US" b="0" dirty="0"/>
              <a:t> a type too.</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Sentinel imports can now be written in Go or in Sentinel itself.</a:t>
            </a:r>
          </a:p>
          <a:p>
            <a:pPr marL="342900" indent="-342900">
              <a:buFont typeface="Arial" panose="020B0604020202020204" pitchFamily="34" charset="0"/>
              <a:buChar char="•"/>
            </a:pPr>
            <a:r>
              <a:rPr lang="en-US" dirty="0"/>
              <a:t>While Sentinel itself supports creation of custom imports written in Go, those cannot currently be imported into TFC or TFE.</a:t>
            </a:r>
          </a:p>
          <a:p>
            <a:pPr marL="342900" indent="-342900">
              <a:buFont typeface="Arial" panose="020B0604020202020204" pitchFamily="34" charset="0"/>
              <a:buChar char="•"/>
            </a:pPr>
            <a:r>
              <a:rPr lang="en-US" dirty="0"/>
              <a:t>However, custom imports written in Sentinel are already usable in the Sentinel CLI and will soon be usable within TFC and TFE.</a:t>
            </a:r>
          </a:p>
        </p:txBody>
      </p:sp>
    </p:spTree>
    <p:extLst>
      <p:ext uri="{BB962C8B-B14F-4D97-AF65-F5344CB8AC3E}">
        <p14:creationId xmlns:p14="http://schemas.microsoft.com/office/powerpoint/2010/main" val="19214370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has some keywords that should not be used as names of variables, functions, or rules.</a:t>
            </a:r>
          </a:p>
        </p:txBody>
      </p:sp>
    </p:spTree>
    <p:extLst>
      <p:ext uri="{BB962C8B-B14F-4D97-AF65-F5344CB8AC3E}">
        <p14:creationId xmlns:p14="http://schemas.microsoft.com/office/powerpoint/2010/main" val="9918876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also has some pre-declared identifiers that should not be used as names of variables, functions, or rules.</a:t>
            </a:r>
          </a:p>
          <a:p>
            <a:pPr marL="342900" indent="-342900">
              <a:buFont typeface="Arial" panose="020B0604020202020204" pitchFamily="34" charset="0"/>
              <a:buChar char="•"/>
            </a:pPr>
            <a:r>
              <a:rPr lang="en-US" dirty="0"/>
              <a:t>Note that null and undefined are different.  Some values in Sentinel structures are intentionally set to null. But undefined indicates that a value was missing.</a:t>
            </a:r>
          </a:p>
        </p:txBody>
      </p:sp>
    </p:spTree>
    <p:extLst>
      <p:ext uri="{BB962C8B-B14F-4D97-AF65-F5344CB8AC3E}">
        <p14:creationId xmlns:p14="http://schemas.microsoft.com/office/powerpoint/2010/main" val="38922809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Parentheses can be used to refine the processing in compound boolean expressions.</a:t>
            </a:r>
          </a:p>
          <a:p>
            <a:pPr marL="342900" indent="-342900">
              <a:buFont typeface="Arial" panose="020B0604020202020204" pitchFamily="34" charset="0"/>
              <a:buChar char="•"/>
            </a:pPr>
            <a:r>
              <a:rPr lang="en-US" dirty="0"/>
              <a:t>See </a:t>
            </a:r>
            <a:r>
              <a:rPr lang="en-US" dirty="0">
                <a:hlinkClick r:id="rId3"/>
              </a:rPr>
              <a:t>https://docs.hashicorp.com/sentinel/language/boolexpr/#order-of-operations</a:t>
            </a:r>
            <a:r>
              <a:rPr lang="en-US" dirty="0"/>
              <a:t> for the default order of operations.</a:t>
            </a:r>
          </a:p>
          <a:p>
            <a:endParaRPr lang="en-US" dirty="0"/>
          </a:p>
        </p:txBody>
      </p:sp>
    </p:spTree>
    <p:extLst>
      <p:ext uri="{BB962C8B-B14F-4D97-AF65-F5344CB8AC3E}">
        <p14:creationId xmlns:p14="http://schemas.microsoft.com/office/powerpoint/2010/main" val="798169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older v1 version of the presentation is </a:t>
            </a:r>
            <a:r>
              <a:rPr lang="en-US" dirty="0">
                <a:hlinkClick r:id="rId3"/>
              </a:rPr>
              <a:t>https://github.com/hashicorp/field-workshops-terraform/blob/master/docs/slides/multi-cloud/sentinel-for-terraform/Sentinel-for-Terraform-v1.pptx</a:t>
            </a:r>
            <a:r>
              <a:rPr lang="en-US" dirty="0"/>
              <a:t>.</a:t>
            </a:r>
          </a:p>
          <a:p>
            <a:pPr marL="342900" indent="-342900">
              <a:buFont typeface="Arial" panose="020B0604020202020204" pitchFamily="34" charset="0"/>
              <a:buChar char="•"/>
            </a:pPr>
            <a:r>
              <a:rPr lang="en-US" dirty="0"/>
              <a:t>This presentation is the v2 version of the slides.</a:t>
            </a:r>
          </a:p>
          <a:p>
            <a:pPr marL="342900" indent="-342900">
              <a:buFont typeface="Arial" panose="020B0604020202020204" pitchFamily="34" charset="0"/>
              <a:buChar char="•"/>
            </a:pPr>
            <a:r>
              <a:rPr lang="en-US" dirty="0"/>
              <a:t>The v1 version of the Instruqt track is </a:t>
            </a:r>
            <a:r>
              <a:rPr lang="en-US" dirty="0">
                <a:hlinkClick r:id="rId4"/>
              </a:rPr>
              <a:t>https://play.instruqt.com/hashicorp/tracks/sentinel-for-terraform-v1</a:t>
            </a:r>
            <a:endParaRPr lang="en-US" dirty="0"/>
          </a:p>
          <a:p>
            <a:pPr marL="342900" indent="-342900">
              <a:buFont typeface="Arial" panose="020B0604020202020204" pitchFamily="34" charset="0"/>
              <a:buChar char="•"/>
            </a:pPr>
            <a:r>
              <a:rPr lang="en-US" dirty="0"/>
              <a:t>The v2 version of the Instruqt </a:t>
            </a:r>
            <a:r>
              <a:rPr lang="en-US" dirty="0">
                <a:solidFill>
                  <a:schemeClr val="accent2"/>
                </a:solidFill>
              </a:rPr>
              <a:t>track</a:t>
            </a:r>
            <a:r>
              <a:rPr lang="en-US" dirty="0"/>
              <a:t> is </a:t>
            </a:r>
            <a:r>
              <a:rPr lang="en-US" dirty="0">
                <a:hlinkClick r:id="rId5"/>
              </a:rPr>
              <a:t>https://play.instruqt.com/hashicorp/tracks/sentinel-for-terraform-v2</a:t>
            </a:r>
            <a:endParaRPr lang="en-US" b="0" u="sng" dirty="0">
              <a:solidFill>
                <a:schemeClr val="accent2"/>
              </a:solidFill>
            </a:endParaRP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6169730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uses short-circuit logic.</a:t>
            </a:r>
          </a:p>
          <a:p>
            <a:pPr marL="342900" indent="-342900">
              <a:buFont typeface="Arial" panose="020B0604020202020204" pitchFamily="34" charset="0"/>
              <a:buChar char="•"/>
            </a:pPr>
            <a:r>
              <a:rPr lang="en-US" dirty="0"/>
              <a:t>This means some conditions will not be evaluated.</a:t>
            </a:r>
          </a:p>
          <a:p>
            <a:pPr marL="342900" indent="-342900">
              <a:buFont typeface="Arial" panose="020B0604020202020204" pitchFamily="34" charset="0"/>
              <a:buChar char="•"/>
            </a:pPr>
            <a:r>
              <a:rPr lang="en-US" dirty="0"/>
              <a:t>It is important to understand when this might happen.</a:t>
            </a:r>
          </a:p>
        </p:txBody>
      </p:sp>
    </p:spTree>
    <p:extLst>
      <p:ext uri="{BB962C8B-B14F-4D97-AF65-F5344CB8AC3E}">
        <p14:creationId xmlns:p14="http://schemas.microsoft.com/office/powerpoint/2010/main" val="4803951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Here are Sentinel's comparison operators.</a:t>
            </a:r>
          </a:p>
        </p:txBody>
      </p:sp>
    </p:spTree>
    <p:extLst>
      <p:ext uri="{BB962C8B-B14F-4D97-AF65-F5344CB8AC3E}">
        <p14:creationId xmlns:p14="http://schemas.microsoft.com/office/powerpoint/2010/main" val="6772401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Here are Sentinel's set operators.</a:t>
            </a:r>
          </a:p>
        </p:txBody>
      </p:sp>
    </p:spTree>
    <p:extLst>
      <p:ext uri="{BB962C8B-B14F-4D97-AF65-F5344CB8AC3E}">
        <p14:creationId xmlns:p14="http://schemas.microsoft.com/office/powerpoint/2010/main" val="35017825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also has a </a:t>
            </a:r>
            <a:r>
              <a:rPr lang="en-US" dirty="0">
                <a:latin typeface="Courier" pitchFamily="2" charset="0"/>
              </a:rPr>
              <a:t>matches</a:t>
            </a:r>
            <a:r>
              <a:rPr lang="en-US" dirty="0"/>
              <a:t> operator that can be used to do regex matching.</a:t>
            </a:r>
          </a:p>
          <a:p>
            <a:pPr marL="342900" indent="-342900">
              <a:buFont typeface="Arial" panose="020B0604020202020204" pitchFamily="34" charset="0"/>
              <a:buChar char="•"/>
            </a:pPr>
            <a:r>
              <a:rPr lang="en-US" dirty="0"/>
              <a:t>Useful regex constructs are "." to match any single character, ".*" to match 0 or more occurrences of any character, ".+" to match 1 or more occurrences of any character, "^" to match the beginning of a string, "$" to match the end of a string, "[]" to group characters, and "^" before a group to negate it. Special characters are escaped with "\".</a:t>
            </a:r>
          </a:p>
          <a:p>
            <a:pPr marL="342900" indent="-342900">
              <a:buFont typeface="Arial" panose="020B0604020202020204" pitchFamily="34" charset="0"/>
              <a:buChar char="•"/>
            </a:pPr>
            <a:r>
              <a:rPr lang="en-US" dirty="0"/>
              <a:t>The strings import can also be used to check prefixes and suffixes.</a:t>
            </a:r>
          </a:p>
        </p:txBody>
      </p:sp>
    </p:spTree>
    <p:extLst>
      <p:ext uri="{BB962C8B-B14F-4D97-AF65-F5344CB8AC3E}">
        <p14:creationId xmlns:p14="http://schemas.microsoft.com/office/powerpoint/2010/main" val="13932851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mn-ea"/>
                <a:ea typeface="+mn-ea"/>
              </a:rPr>
              <a:t>Sentinel's </a:t>
            </a:r>
            <a:r>
              <a:rPr lang="en-US" dirty="0">
                <a:latin typeface="Courier" pitchFamily="2" charset="0"/>
                <a:ea typeface="+mn-ea"/>
              </a:rPr>
              <a:t>else</a:t>
            </a:r>
            <a:r>
              <a:rPr lang="en-US" dirty="0">
                <a:latin typeface="+mn-ea"/>
                <a:ea typeface="+mn-ea"/>
              </a:rPr>
              <a:t> operator is very important since it helps you avoid the </a:t>
            </a:r>
            <a:r>
              <a:rPr lang="en-US" dirty="0">
                <a:latin typeface="Courier" pitchFamily="2" charset="0"/>
                <a:ea typeface="+mn-ea"/>
              </a:rPr>
              <a:t>undefined</a:t>
            </a:r>
            <a:r>
              <a:rPr lang="en-US" dirty="0">
                <a:latin typeface="+mn-ea"/>
                <a:ea typeface="+mn-ea"/>
              </a:rPr>
              <a:t> value in your policies.</a:t>
            </a:r>
          </a:p>
        </p:txBody>
      </p:sp>
    </p:spTree>
    <p:extLst>
      <p:ext uri="{BB962C8B-B14F-4D97-AF65-F5344CB8AC3E}">
        <p14:creationId xmlns:p14="http://schemas.microsoft.com/office/powerpoint/2010/main" val="19227435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for loop is always used with the as keyword to declare iterator variables</a:t>
            </a:r>
          </a:p>
          <a:p>
            <a:pPr marL="342900" indent="-342900">
              <a:buFont typeface="Arial" panose="020B0604020202020204" pitchFamily="34" charset="0"/>
              <a:buChar char="•"/>
            </a:pPr>
            <a:r>
              <a:rPr lang="en-US" sz="2400" dirty="0"/>
              <a:t>See </a:t>
            </a:r>
            <a:r>
              <a:rPr lang="en-US" dirty="0">
                <a:hlinkClick r:id="rId3"/>
              </a:rPr>
              <a:t>https://docs.hashicorp.com/sentinel/language/loops/#for-statements</a:t>
            </a:r>
            <a:endParaRPr lang="en-US"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4024853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for loop is always used with the as keyword to declare iterator variables</a:t>
            </a:r>
          </a:p>
          <a:p>
            <a:pPr marL="342900" indent="-342900">
              <a:buFont typeface="Arial" panose="020B0604020202020204" pitchFamily="34" charset="0"/>
              <a:buChar char="•"/>
            </a:pPr>
            <a:r>
              <a:rPr lang="en-US" sz="2400" dirty="0"/>
              <a:t>When iterating over a list, only one iterator variable is used.</a:t>
            </a:r>
          </a:p>
          <a:p>
            <a:pPr marL="342900" indent="-342900">
              <a:buFont typeface="Arial" panose="020B0604020202020204" pitchFamily="34" charset="0"/>
              <a:buChar char="•"/>
            </a:pPr>
            <a:r>
              <a:rPr lang="en-US" sz="2400" dirty="0"/>
              <a:t>When iterating over a map, two are usually used, the first for the keys and the second for the values of the map.</a:t>
            </a:r>
          </a:p>
          <a:p>
            <a:pPr marL="342900" indent="-342900">
              <a:buFont typeface="Arial" panose="020B0604020202020204" pitchFamily="34" charset="0"/>
              <a:buChar char="•"/>
            </a:pPr>
            <a:r>
              <a:rPr lang="en-US" sz="2400" dirty="0"/>
              <a:t>If you only declare one iterator variable for a map, it will represent the values of the map.</a:t>
            </a:r>
          </a:p>
          <a:p>
            <a:pPr marL="342900" indent="-342900">
              <a:buFont typeface="Arial" panose="020B0604020202020204" pitchFamily="34" charset="0"/>
              <a:buChar char="•"/>
            </a:pPr>
            <a:r>
              <a:rPr lang="en-US" sz="2400" dirty="0"/>
              <a:t>See </a:t>
            </a:r>
            <a:r>
              <a:rPr lang="en-US" dirty="0">
                <a:hlinkClick r:id="rId3"/>
              </a:rPr>
              <a:t>https://docs.hashicorp.com/sentinel/language/loops/#for-statements</a:t>
            </a:r>
            <a:endParaRPr lang="en-US"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7981279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We will often refer to all and any expressions as loops because that is how they behave.</a:t>
            </a:r>
          </a:p>
          <a:p>
            <a:pPr marL="342900" indent="-342900">
              <a:buFont typeface="Arial" panose="020B0604020202020204" pitchFamily="34" charset="0"/>
              <a:buChar char="•"/>
            </a:pPr>
            <a:r>
              <a:rPr lang="en-US" sz="2400" dirty="0"/>
              <a:t>In functions, you would use for loops instead of the all expression.</a:t>
            </a:r>
          </a:p>
          <a:p>
            <a:pPr marL="342900" indent="-342900">
              <a:buFont typeface="Arial" panose="020B0604020202020204" pitchFamily="34" charset="0"/>
              <a:buChar char="•"/>
            </a:pPr>
            <a:r>
              <a:rPr lang="en-US" sz="2400" dirty="0"/>
              <a:t>We highly recommend avoiding the use of rules with the </a:t>
            </a:r>
            <a:r>
              <a:rPr lang="en-US" sz="2400" dirty="0">
                <a:latin typeface="Courier" pitchFamily="2" charset="0"/>
              </a:rPr>
              <a:t>all</a:t>
            </a:r>
            <a:r>
              <a:rPr lang="en-US" sz="2400" dirty="0"/>
              <a:t> and </a:t>
            </a:r>
            <a:r>
              <a:rPr lang="en-US" sz="2400" dirty="0">
                <a:latin typeface="Courier" pitchFamily="2" charset="0"/>
              </a:rPr>
              <a:t>any</a:t>
            </a:r>
            <a:r>
              <a:rPr lang="en-US" sz="2400" dirty="0"/>
              <a:t> expressions because of Sentinel's short-circuit logic which causes them to stop processing as soon as they see a violation of a condition.</a:t>
            </a:r>
          </a:p>
          <a:p>
            <a:pPr marL="342900" indent="-342900">
              <a:buFont typeface="Arial" panose="020B0604020202020204" pitchFamily="34" charset="0"/>
              <a:buChar char="•"/>
            </a:pPr>
            <a:r>
              <a:rPr lang="en-US" sz="2400" dirty="0"/>
              <a:t>It is much better to use for loops in functions.</a:t>
            </a:r>
          </a:p>
        </p:txBody>
      </p:sp>
    </p:spTree>
    <p:extLst>
      <p:ext uri="{BB962C8B-B14F-4D97-AF65-F5344CB8AC3E}">
        <p14:creationId xmlns:p14="http://schemas.microsoft.com/office/powerpoint/2010/main" val="27065539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We will often refer to all and any expressions as loops because that is how they behave.</a:t>
            </a:r>
          </a:p>
          <a:p>
            <a:pPr marL="342900" indent="-342900">
              <a:buFont typeface="Arial" panose="020B0604020202020204" pitchFamily="34" charset="0"/>
              <a:buChar char="•"/>
            </a:pPr>
            <a:r>
              <a:rPr lang="en-US" sz="2400" dirty="0"/>
              <a:t>In functions, you would use for loops instead of the all expression.</a:t>
            </a:r>
          </a:p>
        </p:txBody>
      </p:sp>
    </p:spTree>
    <p:extLst>
      <p:ext uri="{BB962C8B-B14F-4D97-AF65-F5344CB8AC3E}">
        <p14:creationId xmlns:p14="http://schemas.microsoft.com/office/powerpoint/2010/main" val="26799126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for loop is always used with the as keyword to declare iterator variables</a:t>
            </a:r>
          </a:p>
          <a:p>
            <a:pPr marL="342900" indent="-342900">
              <a:buFont typeface="Arial" panose="020B0604020202020204" pitchFamily="34" charset="0"/>
              <a:buChar char="•"/>
            </a:pPr>
            <a:r>
              <a:rPr lang="en-US" sz="2400" dirty="0"/>
              <a:t>When iterating over a list, only one iterator variable is used.</a:t>
            </a:r>
          </a:p>
          <a:p>
            <a:pPr marL="342900" indent="-342900">
              <a:buFont typeface="Arial" panose="020B0604020202020204" pitchFamily="34" charset="0"/>
              <a:buChar char="•"/>
            </a:pPr>
            <a:r>
              <a:rPr lang="en-US" sz="2400" dirty="0"/>
              <a:t>When iterating over a map, two are usually used, the first for the keys and the second for the values of the map.</a:t>
            </a:r>
          </a:p>
          <a:p>
            <a:pPr marL="342900" indent="-342900">
              <a:buFont typeface="Arial" panose="020B0604020202020204" pitchFamily="34" charset="0"/>
              <a:buChar char="•"/>
            </a:pPr>
            <a:r>
              <a:rPr lang="en-US" sz="2400" dirty="0"/>
              <a:t>If you only declare one iterator variable for a map, it will represent the values of the map.</a:t>
            </a:r>
          </a:p>
          <a:p>
            <a:pPr marL="342900" indent="-342900">
              <a:buFont typeface="Arial" panose="020B0604020202020204" pitchFamily="34" charset="0"/>
              <a:buChar char="•"/>
            </a:pPr>
            <a:r>
              <a:rPr lang="en-US" sz="2400" dirty="0"/>
              <a:t>See </a:t>
            </a:r>
            <a:r>
              <a:rPr lang="en-US" dirty="0">
                <a:hlinkClick r:id="rId3"/>
              </a:rPr>
              <a:t>https://docs.hashicorp.com/sentinel/language/loops/#for-statements</a:t>
            </a:r>
            <a:endParaRPr lang="en-US"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720484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talk about Sentinel and how it fits into Terraform Cloud and Terraform Enterprise.</a:t>
            </a:r>
          </a:p>
          <a:p>
            <a:pPr marL="342900" indent="-342900">
              <a:buFont typeface="Arial" panose="020B0604020202020204" pitchFamily="34" charset="0"/>
              <a:buChar char="•"/>
            </a:pPr>
            <a:r>
              <a:rPr lang="en-US" dirty="0"/>
              <a:t>We'll also discuss how customers are using Sentinel in TFC and TFE.</a:t>
            </a:r>
          </a:p>
        </p:txBody>
      </p:sp>
    </p:spTree>
    <p:extLst>
      <p:ext uri="{BB962C8B-B14F-4D97-AF65-F5344CB8AC3E}">
        <p14:creationId xmlns:p14="http://schemas.microsoft.com/office/powerpoint/2010/main" val="33004829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for loop is always used with the as keyword to declare iterator variables</a:t>
            </a:r>
          </a:p>
          <a:p>
            <a:pPr marL="342900" indent="-342900">
              <a:buFont typeface="Arial" panose="020B0604020202020204" pitchFamily="34" charset="0"/>
              <a:buChar char="•"/>
            </a:pPr>
            <a:r>
              <a:rPr lang="en-US" sz="2400" dirty="0"/>
              <a:t>When iterating over a list, only one iterator variable is used.</a:t>
            </a:r>
          </a:p>
          <a:p>
            <a:pPr marL="342900" indent="-342900">
              <a:buFont typeface="Arial" panose="020B0604020202020204" pitchFamily="34" charset="0"/>
              <a:buChar char="•"/>
            </a:pPr>
            <a:r>
              <a:rPr lang="en-US" sz="2400" dirty="0"/>
              <a:t>When iterating over a map, two are usually used, the first for the keys and the second for the values of the map.</a:t>
            </a:r>
          </a:p>
          <a:p>
            <a:pPr marL="342900" indent="-342900">
              <a:buFont typeface="Arial" panose="020B0604020202020204" pitchFamily="34" charset="0"/>
              <a:buChar char="•"/>
            </a:pPr>
            <a:r>
              <a:rPr lang="en-US" sz="2400" dirty="0"/>
              <a:t>If you only declare one iterator variable for a map, it will represent the values of the map.</a:t>
            </a:r>
          </a:p>
          <a:p>
            <a:pPr marL="342900" indent="-342900">
              <a:buFont typeface="Arial" panose="020B0604020202020204" pitchFamily="34" charset="0"/>
              <a:buChar char="•"/>
            </a:pPr>
            <a:r>
              <a:rPr lang="en-US" sz="2400" dirty="0"/>
              <a:t>See </a:t>
            </a:r>
            <a:r>
              <a:rPr lang="en-US" dirty="0">
                <a:hlinkClick r:id="rId3"/>
              </a:rPr>
              <a:t>https://docs.hashicorp.com/sentinel/language/loops/#for-statements</a:t>
            </a:r>
            <a:endParaRPr lang="en-US"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9999988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See </a:t>
            </a:r>
            <a:r>
              <a:rPr lang="en-US" dirty="0">
                <a:hlinkClick r:id="rId3"/>
              </a:rPr>
              <a:t>https://docs.hashicorp.com/sentinel/imports</a:t>
            </a:r>
            <a:endParaRPr lang="en-US" dirty="0"/>
          </a:p>
          <a:p>
            <a:pPr marL="342900" indent="-342900">
              <a:buFont typeface="Arial" panose="020B0604020202020204" pitchFamily="34" charset="0"/>
              <a:buChar char="•"/>
            </a:pPr>
            <a:r>
              <a:rPr lang="en-US" dirty="0"/>
              <a:t>The http import currently only supports the HTTP GET operation against API endpoints that return JSON documents.</a:t>
            </a:r>
          </a:p>
          <a:p>
            <a:pPr marL="342900" indent="-342900">
              <a:buFont typeface="Arial" panose="020B0604020202020204" pitchFamily="34" charset="0"/>
              <a:buChar char="•"/>
            </a:pPr>
            <a:r>
              <a:rPr lang="en-US" dirty="0"/>
              <a:t>It is possible to send data to an API endpoint with the http import using headers or URL parameters.</a:t>
            </a:r>
          </a:p>
          <a:p>
            <a:pPr marL="342900" indent="-342900">
              <a:buFont typeface="Arial" panose="020B0604020202020204" pitchFamily="34" charset="0"/>
              <a:buChar char="•"/>
            </a:pPr>
            <a:r>
              <a:rPr lang="en-US" dirty="0"/>
              <a:t>See </a:t>
            </a:r>
            <a:r>
              <a:rPr lang="en-US" dirty="0">
                <a:hlinkClick r:id="rId4"/>
              </a:rPr>
              <a:t>https://docs.hashicorp.com/sentinel/imports/http</a:t>
            </a:r>
            <a:endParaRPr lang="en-US" dirty="0"/>
          </a:p>
        </p:txBody>
      </p:sp>
    </p:spTree>
    <p:extLst>
      <p:ext uri="{BB962C8B-B14F-4D97-AF65-F5344CB8AC3E}">
        <p14:creationId xmlns:p14="http://schemas.microsoft.com/office/powerpoint/2010/main" val="41732259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See </a:t>
            </a:r>
            <a:r>
              <a:rPr lang="en-US" dirty="0">
                <a:hlinkClick r:id="rId3"/>
              </a:rPr>
              <a:t>https://docs.hashicorp.com/sentinel/imports</a:t>
            </a:r>
            <a:endParaRPr lang="en-US" dirty="0"/>
          </a:p>
          <a:p>
            <a:pPr marL="342900" indent="-342900">
              <a:buFont typeface="Arial" panose="020B0604020202020204" pitchFamily="34" charset="0"/>
              <a:buChar char="•"/>
            </a:pPr>
            <a:r>
              <a:rPr lang="en-US" dirty="0"/>
              <a:t>The http import currently only supports the HTTP GET operation against API endpoints that return JSON documents.</a:t>
            </a:r>
          </a:p>
          <a:p>
            <a:pPr marL="342900" indent="-342900">
              <a:buFont typeface="Arial" panose="020B0604020202020204" pitchFamily="34" charset="0"/>
              <a:buChar char="•"/>
            </a:pPr>
            <a:r>
              <a:rPr lang="en-US" dirty="0"/>
              <a:t>It is possible to send data to an API endpoint with the http import using headers or URL parameters.</a:t>
            </a:r>
          </a:p>
          <a:p>
            <a:pPr marL="342900" indent="-342900">
              <a:buFont typeface="Arial" panose="020B0604020202020204" pitchFamily="34" charset="0"/>
              <a:buChar char="•"/>
            </a:pPr>
            <a:r>
              <a:rPr lang="en-US" dirty="0"/>
              <a:t>See </a:t>
            </a:r>
            <a:r>
              <a:rPr lang="en-US" dirty="0">
                <a:hlinkClick r:id="rId4"/>
              </a:rPr>
              <a:t>https://docs.hashicorp.com/sentinel/imports/http</a:t>
            </a:r>
            <a:endParaRPr lang="en-US" dirty="0"/>
          </a:p>
        </p:txBody>
      </p:sp>
    </p:spTree>
    <p:extLst>
      <p:ext uri="{BB962C8B-B14F-4D97-AF65-F5344CB8AC3E}">
        <p14:creationId xmlns:p14="http://schemas.microsoft.com/office/powerpoint/2010/main" val="35603136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Functions are declared with the func keyword.</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all have a name.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can also have parameters.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must return a value.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See </a:t>
            </a:r>
            <a:r>
              <a:rPr lang="en-US" dirty="0">
                <a:hlinkClick r:id="rId3"/>
              </a:rPr>
              <a:t>https://docs.hashicorp.com/sentinel/language/functions</a:t>
            </a:r>
            <a:r>
              <a:rPr lang="en-US" dirty="0"/>
              <a:t> for more details.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We'll see calls to functions in policy examples.</a:t>
            </a:r>
          </a:p>
        </p:txBody>
      </p:sp>
    </p:spTree>
    <p:extLst>
      <p:ext uri="{BB962C8B-B14F-4D97-AF65-F5344CB8AC3E}">
        <p14:creationId xmlns:p14="http://schemas.microsoft.com/office/powerpoint/2010/main" val="29537163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has some builtin functions that you can use in any policy.</a:t>
            </a:r>
          </a:p>
        </p:txBody>
      </p:sp>
    </p:spTree>
    <p:extLst>
      <p:ext uri="{BB962C8B-B14F-4D97-AF65-F5344CB8AC3E}">
        <p14:creationId xmlns:p14="http://schemas.microsoft.com/office/powerpoint/2010/main" val="15809748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has some builtin functions that you can use in any policy.</a:t>
            </a:r>
          </a:p>
        </p:txBody>
      </p:sp>
    </p:spTree>
    <p:extLst>
      <p:ext uri="{BB962C8B-B14F-4D97-AF65-F5344CB8AC3E}">
        <p14:creationId xmlns:p14="http://schemas.microsoft.com/office/powerpoint/2010/main" val="35194170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Now we will do the first two workshop challenges on the Instruqt platform</a:t>
            </a:r>
          </a:p>
        </p:txBody>
      </p:sp>
    </p:spTree>
    <p:extLst>
      <p:ext uri="{BB962C8B-B14F-4D97-AF65-F5344CB8AC3E}">
        <p14:creationId xmlns:p14="http://schemas.microsoft.com/office/powerpoint/2010/main" val="2205099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new workshop exercises leverage the Instruqt platform and make solving the exercises much easier.</a:t>
            </a:r>
          </a:p>
          <a:p>
            <a:pPr marL="342900" indent="-342900">
              <a:buFont typeface="Arial" panose="020B0604020202020204" pitchFamily="34" charset="0"/>
              <a:buChar char="•"/>
            </a:pPr>
            <a:r>
              <a:rPr lang="en-US" dirty="0"/>
              <a:t>Be sure to use the Sentinel Instruqt track that ends in v2, not the one that ends in v1.</a:t>
            </a:r>
          </a:p>
        </p:txBody>
      </p:sp>
    </p:spTree>
    <p:extLst>
      <p:ext uri="{BB962C8B-B14F-4D97-AF65-F5344CB8AC3E}">
        <p14:creationId xmlns:p14="http://schemas.microsoft.com/office/powerpoint/2010/main" val="31719611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Now let's walk through the basic 8 step methodology of the Writing and Testing Sentinel Policies for Terraform guide.</a:t>
            </a:r>
          </a:p>
        </p:txBody>
      </p:sp>
    </p:spTree>
    <p:extLst>
      <p:ext uri="{BB962C8B-B14F-4D97-AF65-F5344CB8AC3E}">
        <p14:creationId xmlns:p14="http://schemas.microsoft.com/office/powerpoint/2010/main" val="7251840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slide gives the basic 8 step methodology of writing and testing Sentinel policies from the Writing and Testing Sentinel Policies for Terraform guide.</a:t>
            </a:r>
          </a:p>
          <a:p>
            <a:pPr marL="342900" indent="-342900">
              <a:buFont typeface="Arial" panose="020B0604020202020204" pitchFamily="34" charset="0"/>
              <a:buChar char="•"/>
            </a:pPr>
            <a:r>
              <a:rPr lang="en-US" dirty="0"/>
              <a:t>We will focus on 5-7 in this workshop.</a:t>
            </a:r>
          </a:p>
        </p:txBody>
      </p:sp>
    </p:spTree>
    <p:extLst>
      <p:ext uri="{BB962C8B-B14F-4D97-AF65-F5344CB8AC3E}">
        <p14:creationId xmlns:p14="http://schemas.microsoft.com/office/powerpoint/2010/main" val="3221367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is a framework for implementing governance policies as code</a:t>
            </a:r>
          </a:p>
          <a:p>
            <a:pPr marL="342900" indent="-342900">
              <a:buFont typeface="Arial" panose="020B0604020202020204" pitchFamily="34" charset="0"/>
              <a:buChar char="•"/>
            </a:pPr>
            <a:r>
              <a:rPr lang="en-US" dirty="0"/>
              <a:t>It has its own language</a:t>
            </a:r>
          </a:p>
          <a:p>
            <a:pPr marL="342900" indent="-342900">
              <a:buFont typeface="Arial" panose="020B0604020202020204" pitchFamily="34" charset="0"/>
              <a:buChar char="•"/>
            </a:pPr>
            <a:r>
              <a:rPr lang="en-US" dirty="0"/>
              <a:t>It has a CLI for testing and running policies</a:t>
            </a:r>
          </a:p>
        </p:txBody>
      </p:sp>
    </p:spTree>
    <p:extLst>
      <p:ext uri="{BB962C8B-B14F-4D97-AF65-F5344CB8AC3E}">
        <p14:creationId xmlns:p14="http://schemas.microsoft.com/office/powerpoint/2010/main" val="29956530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1 is to create a Terraform configuration that uses the resource that you want to restrict.</a:t>
            </a:r>
          </a:p>
        </p:txBody>
      </p:sp>
    </p:spTree>
    <p:extLst>
      <p:ext uri="{BB962C8B-B14F-4D97-AF65-F5344CB8AC3E}">
        <p14:creationId xmlns:p14="http://schemas.microsoft.com/office/powerpoint/2010/main" val="40935697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We're only showing part of a Terraform configuration here.</a:t>
            </a:r>
          </a:p>
          <a:p>
            <a:pPr marL="342900" indent="-342900">
              <a:buFont typeface="Arial" panose="020B0604020202020204" pitchFamily="34" charset="0"/>
              <a:buChar char="•"/>
            </a:pPr>
            <a:r>
              <a:rPr lang="en-US" dirty="0"/>
              <a:t>A more complete version of this is at https://github.com/hashicorp/terraform-guides/tree/master/infrastructure-as-code/aws-ec2-instance</a:t>
            </a:r>
          </a:p>
        </p:txBody>
      </p:sp>
    </p:spTree>
    <p:extLst>
      <p:ext uri="{BB962C8B-B14F-4D97-AF65-F5344CB8AC3E}">
        <p14:creationId xmlns:p14="http://schemas.microsoft.com/office/powerpoint/2010/main" val="34209400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Note that in this case, "aws_instance" is the </a:t>
            </a:r>
            <a:r>
              <a:rPr lang="en-US" b="1" dirty="0"/>
              <a:t>type</a:t>
            </a:r>
            <a:r>
              <a:rPr lang="en-US" dirty="0"/>
              <a:t> if the resource while "ubuntu" is the </a:t>
            </a:r>
            <a:r>
              <a:rPr lang="en-US" b="1" dirty="0"/>
              <a:t>name</a:t>
            </a:r>
            <a:r>
              <a:rPr lang="en-US" dirty="0"/>
              <a:t> of the resource.</a:t>
            </a:r>
          </a:p>
          <a:p>
            <a:pPr marL="342900" indent="-342900">
              <a:buFont typeface="Arial" panose="020B0604020202020204" pitchFamily="34" charset="0"/>
              <a:buChar char="•"/>
            </a:pPr>
            <a:r>
              <a:rPr lang="en-US" dirty="0"/>
              <a:t>Each occurrence of a specific resource provisioned by Terraform is referred to as a </a:t>
            </a:r>
            <a:r>
              <a:rPr lang="en-US" b="1" dirty="0"/>
              <a:t>resource instance</a:t>
            </a:r>
            <a:r>
              <a:rPr lang="en-US" dirty="0"/>
              <a:t>.</a:t>
            </a:r>
          </a:p>
          <a:p>
            <a:pPr marL="342900" indent="-342900">
              <a:buFont typeface="Arial" panose="020B0604020202020204" pitchFamily="34" charset="0"/>
              <a:buChar char="•"/>
            </a:pPr>
            <a:r>
              <a:rPr lang="en-US" dirty="0"/>
              <a:t>This Terraform code will create two </a:t>
            </a:r>
            <a:r>
              <a:rPr lang="en-US" b="1" dirty="0"/>
              <a:t>instances</a:t>
            </a:r>
            <a:r>
              <a:rPr lang="en-US" dirty="0"/>
              <a:t> of the resource named "ubuntu" of type "aws_instance".</a:t>
            </a:r>
          </a:p>
          <a:p>
            <a:endParaRPr lang="en-US" dirty="0"/>
          </a:p>
        </p:txBody>
      </p:sp>
    </p:spTree>
    <p:extLst>
      <p:ext uri="{BB962C8B-B14F-4D97-AF65-F5344CB8AC3E}">
        <p14:creationId xmlns:p14="http://schemas.microsoft.com/office/powerpoint/2010/main" val="27200420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Be sure to set valid values for hostname, organization, and the name of your workspace in your backend.tf file.</a:t>
            </a:r>
          </a:p>
          <a:p>
            <a:pPr marL="342900" indent="-342900">
              <a:buFont typeface="Arial" panose="020B0604020202020204" pitchFamily="34" charset="0"/>
              <a:buChar char="•"/>
            </a:pPr>
            <a:r>
              <a:rPr lang="en-US" dirty="0"/>
              <a:t>If you're using HashiCorp's hosted Terraform Cloud implementation, set hostname to "app.terraform.io" and set organization to your organization on that server.</a:t>
            </a:r>
          </a:p>
        </p:txBody>
      </p:sp>
    </p:spTree>
    <p:extLst>
      <p:ext uri="{BB962C8B-B14F-4D97-AF65-F5344CB8AC3E}">
        <p14:creationId xmlns:p14="http://schemas.microsoft.com/office/powerpoint/2010/main" val="36249072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You'll need to generate a user API token if using the Terraform CLI with the remote backend.</a:t>
            </a:r>
          </a:p>
        </p:txBody>
      </p:sp>
    </p:spTree>
    <p:extLst>
      <p:ext uri="{BB962C8B-B14F-4D97-AF65-F5344CB8AC3E}">
        <p14:creationId xmlns:p14="http://schemas.microsoft.com/office/powerpoint/2010/main" val="32032151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2 is to create a Terraform Cloud or Terraform Enterprise workspace in which you can run a plan against your Terraform configuration.</a:t>
            </a:r>
          </a:p>
        </p:txBody>
      </p:sp>
    </p:spTree>
    <p:extLst>
      <p:ext uri="{BB962C8B-B14F-4D97-AF65-F5344CB8AC3E}">
        <p14:creationId xmlns:p14="http://schemas.microsoft.com/office/powerpoint/2010/main" val="34193187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creation of a workspace in the TFC UI.</a:t>
            </a:r>
          </a:p>
        </p:txBody>
      </p:sp>
    </p:spTree>
    <p:extLst>
      <p:ext uri="{BB962C8B-B14F-4D97-AF65-F5344CB8AC3E}">
        <p14:creationId xmlns:p14="http://schemas.microsoft.com/office/powerpoint/2010/main" val="15397955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After creating a workspace, you will usually have to set some variables in it.</a:t>
            </a:r>
          </a:p>
          <a:p>
            <a:pPr marL="342900" indent="-342900">
              <a:buFont typeface="Arial" panose="020B0604020202020204" pitchFamily="34" charset="0"/>
              <a:buChar char="•"/>
            </a:pPr>
            <a:r>
              <a:rPr lang="en-US" dirty="0"/>
              <a:t>This could include both Terraform and Environment variables.</a:t>
            </a:r>
          </a:p>
          <a:p>
            <a:pPr marL="342900" indent="-342900">
              <a:buFont typeface="Arial" panose="020B0604020202020204" pitchFamily="34" charset="0"/>
              <a:buChar char="•"/>
            </a:pPr>
            <a:r>
              <a:rPr lang="en-US" dirty="0"/>
              <a:t>Note that environment variables cannot contain line breaks.</a:t>
            </a:r>
          </a:p>
          <a:p>
            <a:pPr marL="342900" indent="-342900">
              <a:buFont typeface="Arial" panose="020B0604020202020204" pitchFamily="34" charset="0"/>
              <a:buChar char="•"/>
            </a:pPr>
            <a:r>
              <a:rPr lang="en-US" dirty="0"/>
              <a:t>This is important when setting the GOOGLE_CREDENTIALS environment variable to a service account credentials file which is a JSON document; you need to strip out all the line breaks.</a:t>
            </a:r>
          </a:p>
        </p:txBody>
      </p:sp>
    </p:spTree>
    <p:extLst>
      <p:ext uri="{BB962C8B-B14F-4D97-AF65-F5344CB8AC3E}">
        <p14:creationId xmlns:p14="http://schemas.microsoft.com/office/powerpoint/2010/main" val="37546607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Steps 3 and 4 are running a plan against your Terraform configuration in your workspace and generating mocks from the plan.</a:t>
            </a:r>
          </a:p>
          <a:p>
            <a:pPr marL="342900" indent="-342900">
              <a:buFont typeface="Arial" panose="020B0604020202020204" pitchFamily="34" charset="0"/>
              <a:buChar char="•"/>
            </a:pPr>
            <a:r>
              <a:rPr lang="en-US" dirty="0"/>
              <a:t>You can run `terraform apply` instead of `terraform plan` if you want and then just find the new run in the TFC UI, but then you will need to discard the plan.</a:t>
            </a:r>
          </a:p>
          <a:p>
            <a:pPr marL="342900" indent="-342900">
              <a:buFont typeface="Arial" panose="020B0604020202020204" pitchFamily="34" charset="0"/>
              <a:buChar char="•"/>
            </a:pPr>
            <a:r>
              <a:rPr lang="en-US" dirty="0"/>
              <a:t>There are actually 7 mock files for Terraform 0.12: the original v1 versions of the tfplan, tfconfig, and tfstate imports, the new v2 versions of them, and the tfrun import which only has a single version.</a:t>
            </a:r>
          </a:p>
          <a:p>
            <a:pPr marL="342900" indent="-342900">
              <a:buFont typeface="Arial" panose="020B0604020202020204" pitchFamily="34" charset="0"/>
              <a:buChar char="•"/>
            </a:pPr>
            <a:r>
              <a:rPr lang="en-US" dirty="0"/>
              <a:t>The tar.gz also includes a sentinel.json file which can be used with the Sentinel CLI and contains valid references to all 7 mocks.</a:t>
            </a:r>
          </a:p>
        </p:txBody>
      </p:sp>
    </p:spTree>
    <p:extLst>
      <p:ext uri="{BB962C8B-B14F-4D97-AF65-F5344CB8AC3E}">
        <p14:creationId xmlns:p14="http://schemas.microsoft.com/office/powerpoint/2010/main" val="3628280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how mocks can be generated and downloaded.</a:t>
            </a:r>
          </a:p>
        </p:txBody>
      </p:sp>
    </p:spTree>
    <p:extLst>
      <p:ext uri="{BB962C8B-B14F-4D97-AF65-F5344CB8AC3E}">
        <p14:creationId xmlns:p14="http://schemas.microsoft.com/office/powerpoint/2010/main" val="4230154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level set about Terraform Cloud and Terraform Enterprise</a:t>
            </a:r>
          </a:p>
          <a:p>
            <a:pPr marL="342900" indent="-342900">
              <a:buFont typeface="Arial" panose="020B0604020202020204" pitchFamily="34" charset="0"/>
              <a:buChar char="•"/>
            </a:pPr>
            <a:r>
              <a:rPr lang="en-US" dirty="0"/>
              <a:t>Note that Terraform Cloud (TFC) refers both to the actual application used and the implementation hosted by HashiCorp at app.terraform.io.</a:t>
            </a:r>
          </a:p>
          <a:p>
            <a:pPr marL="342900" indent="-342900">
              <a:buFont typeface="Arial" panose="020B0604020202020204" pitchFamily="34" charset="0"/>
              <a:buChar char="•"/>
            </a:pPr>
            <a:r>
              <a:rPr lang="en-US" dirty="0"/>
              <a:t>Since TFE uses the TFC application, we will mostly just talk about TFC.</a:t>
            </a:r>
          </a:p>
          <a:p>
            <a:pPr marL="342900" indent="-342900">
              <a:buFont typeface="Arial" panose="020B0604020202020204" pitchFamily="34" charset="0"/>
              <a:buChar char="•"/>
            </a:pPr>
            <a:r>
              <a:rPr lang="en-US" dirty="0"/>
              <a:t>But anything we say about TFC is true of TFE too except when we discuss very new features that have been released to TFC.</a:t>
            </a:r>
          </a:p>
          <a:p>
            <a:pPr marL="342900" indent="-342900">
              <a:buFont typeface="Arial" panose="020B0604020202020204" pitchFamily="34" charset="0"/>
              <a:buChar char="•"/>
            </a:pPr>
            <a:r>
              <a:rPr lang="en-US" dirty="0"/>
              <a:t>But those new features generally end up in TFE within 4-6 weeks.</a:t>
            </a:r>
          </a:p>
        </p:txBody>
      </p:sp>
    </p:spTree>
    <p:extLst>
      <p:ext uri="{BB962C8B-B14F-4D97-AF65-F5344CB8AC3E}">
        <p14:creationId xmlns:p14="http://schemas.microsoft.com/office/powerpoint/2010/main" val="18787234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Often, when someone asks you to write a Sentinel policy for Terraform, you might not know what resources to use</a:t>
            </a:r>
          </a:p>
          <a:p>
            <a:pPr marL="342900" indent="-342900">
              <a:buFont typeface="Arial" panose="020B0604020202020204" pitchFamily="34" charset="0"/>
              <a:buChar char="•"/>
            </a:pPr>
            <a:r>
              <a:rPr lang="en-US" dirty="0"/>
              <a:t>You might also not know what attributes the resources have or which ones to focus on.</a:t>
            </a:r>
          </a:p>
          <a:p>
            <a:pPr marL="342900" indent="-342900">
              <a:buFont typeface="Arial" panose="020B0604020202020204" pitchFamily="34" charset="0"/>
              <a:buChar char="•"/>
            </a:pPr>
            <a:r>
              <a:rPr lang="en-US" dirty="0"/>
              <a:t>You'll want to review the Terraform Provider documentation for the relevant provider.</a:t>
            </a:r>
          </a:p>
          <a:p>
            <a:pPr marL="342900" indent="-342900">
              <a:buFont typeface="Arial" panose="020B0604020202020204" pitchFamily="34" charset="0"/>
              <a:buChar char="•"/>
            </a:pPr>
            <a:r>
              <a:rPr lang="en-US" dirty="0"/>
              <a:t>Start your search for Terraform providers at </a:t>
            </a:r>
            <a:r>
              <a:rPr lang="en-US" dirty="0">
                <a:hlinkClick r:id="rId3"/>
              </a:rPr>
              <a:t>https://www.terraform.io/docs/providers/index.html</a:t>
            </a:r>
            <a:endParaRPr lang="en-US" dirty="0"/>
          </a:p>
          <a:p>
            <a:pPr marL="342900" indent="-342900">
              <a:buFont typeface="Arial" panose="020B0604020202020204" pitchFamily="34" charset="0"/>
              <a:buChar char="•"/>
            </a:pPr>
            <a:r>
              <a:rPr lang="en-US" dirty="0"/>
              <a:t>After selecting a provider, you can filter for resources that match what you type.</a:t>
            </a:r>
          </a:p>
        </p:txBody>
      </p:sp>
    </p:spTree>
    <p:extLst>
      <p:ext uri="{BB962C8B-B14F-4D97-AF65-F5344CB8AC3E}">
        <p14:creationId xmlns:p14="http://schemas.microsoft.com/office/powerpoint/2010/main" val="22260382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5 is to write a Sentinel policy.</a:t>
            </a:r>
          </a:p>
          <a:p>
            <a:pPr marL="342900" indent="-342900">
              <a:buFont typeface="Arial" panose="020B0604020202020204" pitchFamily="34" charset="0"/>
              <a:buChar char="•"/>
            </a:pPr>
            <a:r>
              <a:rPr lang="en-US" dirty="0"/>
              <a:t>Let's walk through one over several slides.</a:t>
            </a:r>
          </a:p>
        </p:txBody>
      </p:sp>
    </p:spTree>
    <p:extLst>
      <p:ext uri="{BB962C8B-B14F-4D97-AF65-F5344CB8AC3E}">
        <p14:creationId xmlns:p14="http://schemas.microsoft.com/office/powerpoint/2010/main" val="28851418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need to import any standard imports and any TFE Sentinel imports (tfplan/v2, tfconfig/v2, tfstate/v2, and tfrun) before we can use them.</a:t>
            </a:r>
          </a:p>
          <a:p>
            <a:pPr marL="342900" indent="-342900">
              <a:buFont typeface="Arial" panose="020B0604020202020204" pitchFamily="34" charset="0"/>
              <a:buChar char="•"/>
            </a:pPr>
            <a:r>
              <a:rPr lang="en-US" dirty="0"/>
              <a:t>We also need to import any Sentinel Modules that contain functions we wish to call.</a:t>
            </a:r>
          </a:p>
          <a:p>
            <a:pPr marL="342900" indent="-342900">
              <a:buFont typeface="Arial" panose="020B0604020202020204" pitchFamily="34" charset="0"/>
              <a:buChar char="•"/>
            </a:pPr>
            <a:r>
              <a:rPr lang="en-US" dirty="0"/>
              <a:t>In this case, we are importing the "tfplan-functions.sentinel" module with an alias set to "plan".</a:t>
            </a:r>
          </a:p>
        </p:txBody>
      </p:sp>
    </p:spTree>
    <p:extLst>
      <p:ext uri="{BB962C8B-B14F-4D97-AF65-F5344CB8AC3E}">
        <p14:creationId xmlns:p14="http://schemas.microsoft.com/office/powerpoint/2010/main" val="24689426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give a list of allowed EC2 instance types.</a:t>
            </a:r>
          </a:p>
          <a:p>
            <a:pPr marL="342900" indent="-342900">
              <a:buFont typeface="Arial" panose="020B0604020202020204" pitchFamily="34" charset="0"/>
              <a:buChar char="•"/>
            </a:pPr>
            <a:r>
              <a:rPr lang="en-US" dirty="0"/>
              <a:t>A list contains multiple items separated by commas.</a:t>
            </a:r>
          </a:p>
          <a:p>
            <a:pPr marL="342900" indent="-342900">
              <a:buFont typeface="Arial" panose="020B0604020202020204" pitchFamily="34" charset="0"/>
              <a:buChar char="•"/>
            </a:pPr>
            <a:r>
              <a:rPr lang="en-US" dirty="0"/>
              <a:t>If the closing bracket is on a line by itself, then the last item must have a comma after it.</a:t>
            </a:r>
          </a:p>
          <a:p>
            <a:pPr marL="342900" indent="-342900">
              <a:buFont typeface="Arial" panose="020B0604020202020204" pitchFamily="34" charset="0"/>
              <a:buChar char="•"/>
            </a:pPr>
            <a:r>
              <a:rPr lang="en-US" dirty="0"/>
              <a:t>If you put the closing bracket on the same line as the last item, you can leave out the final comma.</a:t>
            </a:r>
          </a:p>
        </p:txBody>
      </p:sp>
    </p:spTree>
    <p:extLst>
      <p:ext uri="{BB962C8B-B14F-4D97-AF65-F5344CB8AC3E}">
        <p14:creationId xmlns:p14="http://schemas.microsoft.com/office/powerpoint/2010/main" val="98714607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call the custom find_resources() function to find all EC2 instances</a:t>
            </a:r>
          </a:p>
          <a:p>
            <a:pPr marL="342900" indent="-342900">
              <a:buFont typeface="Arial" panose="020B0604020202020204" pitchFamily="34" charset="0"/>
              <a:buChar char="•"/>
            </a:pPr>
            <a:r>
              <a:rPr lang="en-US" dirty="0"/>
              <a:t>We then call the custom filter_attribute_not_in_list() function to filter to those EC2 instances that do not have "instance_type" set to a value in the allowed_types list.</a:t>
            </a:r>
          </a:p>
          <a:p>
            <a:pPr marL="342900" indent="-342900">
              <a:buFont typeface="Arial" panose="020B0604020202020204" pitchFamily="34" charset="0"/>
              <a:buChar char="•"/>
            </a:pPr>
            <a:r>
              <a:rPr lang="en-US" dirty="0"/>
              <a:t>Note that the second function prints a message for each EC2 instance that is selected by the filter. This is true of all the filter functions.</a:t>
            </a:r>
          </a:p>
          <a:p>
            <a:pPr marL="342900" indent="-342900">
              <a:buFont typeface="Arial" panose="020B0604020202020204" pitchFamily="34" charset="0"/>
              <a:buChar char="•"/>
            </a:pPr>
            <a:r>
              <a:rPr lang="en-US" dirty="0"/>
              <a:t>Both functions come from the tfplan-functions module that we aliased with "plan".</a:t>
            </a:r>
          </a:p>
          <a:p>
            <a:pPr marL="342900" indent="-342900">
              <a:buFont typeface="Arial" panose="020B0604020202020204" pitchFamily="34" charset="0"/>
              <a:buChar char="•"/>
            </a:pPr>
            <a:r>
              <a:rPr lang="en-US" dirty="0"/>
              <a:t>Recall that attributes include arguments and exported attributes.</a:t>
            </a:r>
          </a:p>
        </p:txBody>
      </p:sp>
    </p:spTree>
    <p:extLst>
      <p:ext uri="{BB962C8B-B14F-4D97-AF65-F5344CB8AC3E}">
        <p14:creationId xmlns:p14="http://schemas.microsoft.com/office/powerpoint/2010/main" val="18663459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set a boolean variable, violations, to the length of the violatingEC2Instances list.</a:t>
            </a:r>
          </a:p>
          <a:p>
            <a:pPr marL="342900" indent="-342900">
              <a:buFont typeface="Arial" panose="020B0604020202020204" pitchFamily="34" charset="0"/>
              <a:buChar char="•"/>
            </a:pPr>
            <a:r>
              <a:rPr lang="en-US" dirty="0"/>
              <a:t>The main rule will pass if violations is 0 but fail if it is not 0.</a:t>
            </a:r>
          </a:p>
          <a:p>
            <a:pPr marL="342900" indent="-342900">
              <a:buFont typeface="Arial" panose="020B0604020202020204" pitchFamily="34" charset="0"/>
              <a:buChar char="•"/>
            </a:pPr>
            <a:r>
              <a:rPr lang="en-US" dirty="0"/>
              <a:t>We prefer to always have a single main rule that only evaluates one or more boolean variables that have already been computed.</a:t>
            </a:r>
          </a:p>
          <a:p>
            <a:pPr marL="342900" indent="-342900">
              <a:buFont typeface="Arial" panose="020B0604020202020204" pitchFamily="34" charset="0"/>
              <a:buChar char="•"/>
            </a:pPr>
            <a:r>
              <a:rPr lang="en-US" dirty="0"/>
              <a:t>Doing this suppresses most of Sentinel's default TRUE/FALSE output which is really aimed at the writers of Sentinel policies, not at the consumers of them who in TFC/TFE are the writers of Terraform code that violated the policies.</a:t>
            </a:r>
          </a:p>
          <a:p>
            <a:pPr marL="342900" indent="-342900">
              <a:buFont typeface="Arial" panose="020B0604020202020204" pitchFamily="34" charset="0"/>
              <a:buChar char="•"/>
            </a:pPr>
            <a:r>
              <a:rPr lang="en-US" dirty="0"/>
              <a:t>Instead, we rely upon calls to Sentinel's print() function done by the filter function.</a:t>
            </a:r>
          </a:p>
        </p:txBody>
      </p:sp>
    </p:spTree>
    <p:extLst>
      <p:ext uri="{BB962C8B-B14F-4D97-AF65-F5344CB8AC3E}">
        <p14:creationId xmlns:p14="http://schemas.microsoft.com/office/powerpoint/2010/main" val="10808687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6 is to set up test cases for use with the Sentinel CLI and then test your policy.</a:t>
            </a:r>
          </a:p>
          <a:p>
            <a:pPr marL="342900" indent="-342900">
              <a:buFont typeface="Arial" panose="020B0604020202020204" pitchFamily="34" charset="0"/>
              <a:buChar char="•"/>
            </a:pPr>
            <a:r>
              <a:rPr lang="en-US" dirty="0"/>
              <a:t>The Sentinel CLI is particular about the organization and names of directories for test cases.</a:t>
            </a:r>
          </a:p>
          <a:p>
            <a:pPr marL="342900" indent="-342900">
              <a:buFont typeface="Arial" panose="020B0604020202020204" pitchFamily="34" charset="0"/>
              <a:buChar char="•"/>
            </a:pPr>
            <a:r>
              <a:rPr lang="en-US" dirty="0"/>
              <a:t>We need to create a test directory under the directory containing policies.</a:t>
            </a:r>
          </a:p>
          <a:p>
            <a:pPr marL="342900" indent="-342900">
              <a:buFont typeface="Arial" panose="020B0604020202020204" pitchFamily="34" charset="0"/>
              <a:buChar char="•"/>
            </a:pPr>
            <a:r>
              <a:rPr lang="en-US" dirty="0"/>
              <a:t>We need to create directories for each policy under the test directory.</a:t>
            </a:r>
          </a:p>
        </p:txBody>
      </p:sp>
    </p:spTree>
    <p:extLst>
      <p:ext uri="{BB962C8B-B14F-4D97-AF65-F5344CB8AC3E}">
        <p14:creationId xmlns:p14="http://schemas.microsoft.com/office/powerpoint/2010/main" val="24988080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'find_resources' function from the 'tfplan-functions' module (that we aliased with "plan") finds all resources of a given type that are being created or updated. We ignore resources that are being read or destroyed.</a:t>
            </a:r>
          </a:p>
          <a:p>
            <a:pPr marL="342900" indent="-342900">
              <a:buFont typeface="Arial" panose="020B0604020202020204" pitchFamily="34" charset="0"/>
              <a:buChar char="•"/>
            </a:pPr>
            <a:r>
              <a:rPr lang="en-US" dirty="0"/>
              <a:t>Note that this function actually uses Sentinel's 'filter' expression.</a:t>
            </a:r>
          </a:p>
          <a:p>
            <a:pPr marL="342900" indent="-342900">
              <a:buFont typeface="Arial" panose="020B0604020202020204" pitchFamily="34" charset="0"/>
              <a:buChar char="•"/>
            </a:pPr>
            <a:r>
              <a:rPr lang="en-US" dirty="0"/>
              <a:t>A data source is technically a read-only resource.</a:t>
            </a:r>
          </a:p>
          <a:p>
            <a:pPr marL="342900" indent="-342900">
              <a:buFont typeface="Arial" panose="020B0604020202020204" pitchFamily="34" charset="0"/>
              <a:buChar char="•"/>
            </a:pPr>
            <a:r>
              <a:rPr lang="en-US" dirty="0"/>
              <a:t>In fact, the `mode` of a resource in the resource_changes collection of the tfplan/v2 import is "managed" for resources and "data" for data sources.</a:t>
            </a:r>
          </a:p>
          <a:p>
            <a:pPr marL="342900" indent="-342900">
              <a:buFont typeface="Arial" panose="020B0604020202020204" pitchFamily="34" charset="0"/>
              <a:buChar char="•"/>
            </a:pPr>
            <a:r>
              <a:rPr lang="en-US" dirty="0"/>
              <a:t>There is also a 'find_datasources" function in the same module.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could have used a single find_resources() function for both resources and data sources, but then we would have had to include a `mode` parameter in the declaration of the function and every time it was called.</a:t>
            </a:r>
          </a:p>
          <a:p>
            <a:pPr marL="342900" indent="-342900">
              <a:buFont typeface="Arial" panose="020B0604020202020204" pitchFamily="34" charset="0"/>
              <a:buChar char="•"/>
            </a:pPr>
            <a:r>
              <a:rPr lang="en-US" dirty="0"/>
              <a:t>There are similar functions in the tfstate-functions module.</a:t>
            </a:r>
          </a:p>
        </p:txBody>
      </p:sp>
    </p:spTree>
    <p:extLst>
      <p:ext uri="{BB962C8B-B14F-4D97-AF65-F5344CB8AC3E}">
        <p14:creationId xmlns:p14="http://schemas.microsoft.com/office/powerpoint/2010/main" val="89511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is the "filter_attribute_not_in_list" function called by the policy.</a:t>
            </a:r>
          </a:p>
          <a:p>
            <a:pPr marL="342900" indent="-342900">
              <a:buFont typeface="Arial" panose="020B0604020202020204" pitchFamily="34" charset="0"/>
              <a:buChar char="•"/>
            </a:pPr>
            <a:r>
              <a:rPr lang="en-US" dirty="0"/>
              <a:t>We've highlighted the important parts in red.</a:t>
            </a:r>
          </a:p>
          <a:p>
            <a:pPr marL="342900" indent="-342900">
              <a:buFont typeface="Arial" panose="020B0604020202020204" pitchFamily="34" charset="0"/>
              <a:buChar char="•"/>
            </a:pPr>
            <a:r>
              <a:rPr lang="en-US" dirty="0"/>
              <a:t>Note that it iterates over all resources passed to it and then calls the "evaluate_attribute" function against each one to determine its value, giving `null` if it is missing.</a:t>
            </a:r>
          </a:p>
          <a:p>
            <a:pPr marL="342900" indent="-342900">
              <a:buFont typeface="Arial" panose="020B0604020202020204" pitchFamily="34" charset="0"/>
              <a:buChar char="•"/>
            </a:pPr>
            <a:r>
              <a:rPr lang="en-US" dirty="0"/>
              <a:t>It then checks if the value is in the list of allowed values.</a:t>
            </a:r>
          </a:p>
          <a:p>
            <a:pPr marL="342900" indent="-342900">
              <a:buFont typeface="Arial" panose="020B0604020202020204" pitchFamily="34" charset="0"/>
              <a:buChar char="•"/>
            </a:pPr>
            <a:r>
              <a:rPr lang="en-US" dirty="0"/>
              <a:t>If not, it adds it to the violators map which is what the function returns.</a:t>
            </a:r>
          </a:p>
        </p:txBody>
      </p:sp>
    </p:spTree>
    <p:extLst>
      <p:ext uri="{BB962C8B-B14F-4D97-AF65-F5344CB8AC3E}">
        <p14:creationId xmlns:p14="http://schemas.microsoft.com/office/powerpoint/2010/main" val="11270116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evaluate_attribute function is very important.</a:t>
            </a:r>
          </a:p>
          <a:p>
            <a:pPr marL="342900" indent="-342900">
              <a:buFont typeface="Arial" panose="020B0604020202020204" pitchFamily="34" charset="0"/>
              <a:buChar char="•"/>
            </a:pPr>
            <a:r>
              <a:rPr lang="en-US" dirty="0"/>
              <a:t>It is called by all the filter functions.</a:t>
            </a:r>
          </a:p>
          <a:p>
            <a:pPr marL="342900" indent="-342900">
              <a:buFont typeface="Arial" panose="020B0604020202020204" pitchFamily="34" charset="0"/>
              <a:buChar char="•"/>
            </a:pPr>
            <a:r>
              <a:rPr lang="en-US" dirty="0"/>
              <a:t>There are actually versions of this in both the tfplan-functions and the tfstate-functions modules.</a:t>
            </a:r>
          </a:p>
          <a:p>
            <a:pPr marL="342900" indent="-342900">
              <a:buFont typeface="Arial" panose="020B0604020202020204" pitchFamily="34" charset="0"/>
              <a:buChar char="•"/>
            </a:pPr>
            <a:r>
              <a:rPr lang="en-US" dirty="0"/>
              <a:t>It is important to pass parameters to it in the forms it expects.</a:t>
            </a:r>
          </a:p>
          <a:p>
            <a:pPr marL="342900" indent="-342900">
              <a:buFont typeface="Arial" panose="020B0604020202020204" pitchFamily="34" charset="0"/>
              <a:buChar char="•"/>
            </a:pPr>
            <a:r>
              <a:rPr lang="en-US" dirty="0"/>
              <a:t>For the tfplan-functions version, pass r as `rc.change.after` in first call where rc is derived by applying filters to `tfplan.resource_changes `.</a:t>
            </a:r>
          </a:p>
          <a:p>
            <a:pPr marL="342900" indent="-342900">
              <a:buFont typeface="Arial" panose="020B0604020202020204" pitchFamily="34" charset="0"/>
              <a:buChar char="•"/>
            </a:pPr>
            <a:r>
              <a:rPr lang="en-US" dirty="0"/>
              <a:t>For the tfstate-functions version, pass r as `r.values` in the first call where r is derived by applying filters to `tfstate.resources`.</a:t>
            </a:r>
          </a:p>
          <a:p>
            <a:pPr marL="342900" indent="-342900">
              <a:buFont typeface="Arial" panose="020B0604020202020204" pitchFamily="34" charset="0"/>
              <a:buChar char="•"/>
            </a:pPr>
            <a:r>
              <a:rPr lang="en-US" dirty="0"/>
              <a:t>Pass `attribute` as a string delimited by "." in which indices of lists start with 0.</a:t>
            </a:r>
          </a:p>
          <a:p>
            <a:pPr marL="342900" indent="-342900">
              <a:buFont typeface="Arial" panose="020B0604020202020204" pitchFamily="34" charset="0"/>
              <a:buChar char="•"/>
            </a:pPr>
            <a:r>
              <a:rPr lang="en-US" dirty="0"/>
              <a:t>Do not use `[n]` notation for indices even though this is what you would use if working with a list directly.</a:t>
            </a:r>
          </a:p>
        </p:txBody>
      </p:sp>
    </p:spTree>
    <p:extLst>
      <p:ext uri="{BB962C8B-B14F-4D97-AF65-F5344CB8AC3E}">
        <p14:creationId xmlns:p14="http://schemas.microsoft.com/office/powerpoint/2010/main" val="337233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talk about where Sentinel is used in TFC and TFE.</a:t>
            </a:r>
          </a:p>
          <a:p>
            <a:pPr marL="342900" indent="-342900">
              <a:buFont typeface="Arial" panose="020B0604020202020204" pitchFamily="34" charset="0"/>
              <a:buChar char="•"/>
            </a:pPr>
            <a:r>
              <a:rPr lang="en-US" dirty="0"/>
              <a:t>It is run between the plan and the apply of a run.</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cost estimates are enabled for a workspace, the Sentinel policies are checked after the cost estimates are collected.</a:t>
            </a:r>
          </a:p>
          <a:p>
            <a:pPr marL="342900" indent="-342900">
              <a:buFont typeface="Arial" panose="020B0604020202020204" pitchFamily="34" charset="0"/>
              <a:buChar char="•"/>
            </a:pPr>
            <a:r>
              <a:rPr lang="en-US" dirty="0"/>
              <a:t>"Arguments" are the inputs to Terraform resources and data sources.</a:t>
            </a:r>
          </a:p>
          <a:p>
            <a:pPr marL="342900" indent="-342900">
              <a:buFont typeface="Arial" panose="020B0604020202020204" pitchFamily="34" charset="0"/>
              <a:buChar char="•"/>
            </a:pPr>
            <a:r>
              <a:rPr lang="en-US" dirty="0"/>
              <a:t>Each resource and data source also exports certain attributes that are computed during the apply. These are called "exported attributes".</a:t>
            </a:r>
          </a:p>
          <a:p>
            <a:pPr marL="342900" indent="-342900">
              <a:buFont typeface="Arial" panose="020B0604020202020204" pitchFamily="34" charset="0"/>
              <a:buChar char="•"/>
            </a:pPr>
            <a:r>
              <a:rPr lang="en-US" dirty="0"/>
              <a:t>But since the arguments or a resource are also exported, it is common to use "attributes" to refer to the union of a resource's arguments and exported attributes.</a:t>
            </a:r>
          </a:p>
        </p:txBody>
      </p:sp>
    </p:spTree>
    <p:extLst>
      <p:ext uri="{BB962C8B-B14F-4D97-AF65-F5344CB8AC3E}">
        <p14:creationId xmlns:p14="http://schemas.microsoft.com/office/powerpoint/2010/main" val="42880109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6 is to set up test cases for use with the Sentinel CLI and then test your policy.</a:t>
            </a:r>
          </a:p>
          <a:p>
            <a:pPr marL="342900" indent="-342900">
              <a:buFont typeface="Arial" panose="020B0604020202020204" pitchFamily="34" charset="0"/>
              <a:buChar char="•"/>
            </a:pPr>
            <a:r>
              <a:rPr lang="en-US" dirty="0"/>
              <a:t>The Sentinel CLI is particular about the organization and names of directories for test cases.</a:t>
            </a:r>
          </a:p>
          <a:p>
            <a:pPr marL="342900" indent="-342900">
              <a:buFont typeface="Arial" panose="020B0604020202020204" pitchFamily="34" charset="0"/>
              <a:buChar char="•"/>
            </a:pPr>
            <a:r>
              <a:rPr lang="en-US" dirty="0"/>
              <a:t>We need to create a test directory under the directory containing policies.</a:t>
            </a:r>
          </a:p>
          <a:p>
            <a:pPr marL="342900" indent="-342900">
              <a:buFont typeface="Arial" panose="020B0604020202020204" pitchFamily="34" charset="0"/>
              <a:buChar char="•"/>
            </a:pPr>
            <a:r>
              <a:rPr lang="en-US" dirty="0"/>
              <a:t>We need to create directories for each policy under the test directory.</a:t>
            </a:r>
          </a:p>
        </p:txBody>
      </p:sp>
    </p:spTree>
    <p:extLst>
      <p:ext uri="{BB962C8B-B14F-4D97-AF65-F5344CB8AC3E}">
        <p14:creationId xmlns:p14="http://schemas.microsoft.com/office/powerpoint/2010/main" val="125130111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are creating two test cases: one that will pass and one that will fail.</a:t>
            </a:r>
          </a:p>
          <a:p>
            <a:pPr marL="342900" indent="-342900">
              <a:buFont typeface="Arial" panose="020B0604020202020204" pitchFamily="34" charset="0"/>
              <a:buChar char="•"/>
            </a:pPr>
            <a:r>
              <a:rPr lang="en-US" dirty="0"/>
              <a:t>Each will have its own copy of the mock file that was generated from our plan.</a:t>
            </a:r>
          </a:p>
          <a:p>
            <a:pPr marL="342900" indent="-342900">
              <a:buFont typeface="Arial" panose="020B0604020202020204" pitchFamily="34" charset="0"/>
              <a:buChar char="•"/>
            </a:pPr>
            <a:r>
              <a:rPr lang="en-US" dirty="0"/>
              <a:t>But we will edit those mocks to have different values of the attribute we are testing.</a:t>
            </a:r>
          </a:p>
          <a:p>
            <a:pPr marL="342900" indent="-342900">
              <a:buFont typeface="Arial" panose="020B0604020202020204" pitchFamily="34" charset="0"/>
              <a:buChar char="•"/>
            </a:pPr>
            <a:r>
              <a:rPr lang="en-US" dirty="0"/>
              <a:t>If using tfconfig/v2, tfstate/v2, or tfrun mock files, you need to specify the mock type accordingly (instead of using "tfplan/v2").</a:t>
            </a:r>
          </a:p>
        </p:txBody>
      </p:sp>
    </p:spTree>
    <p:extLst>
      <p:ext uri="{BB962C8B-B14F-4D97-AF65-F5344CB8AC3E}">
        <p14:creationId xmlns:p14="http://schemas.microsoft.com/office/powerpoint/2010/main" val="320321401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stanza at the top declares a Sentinel Modules with functions that can be called by Sentinel policies that import them.</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this case, the file "tfplan-functions.sentinel" is being declared as the module "tfplan-functions".  Recall that when we imported it in our policy, we gave it the alias "plan".</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also indicate that the test case should use the mock-tfplan-pass.sentinel mock and that the main rule should evaluate to true.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using tfconfig/v2, tfstate/v2, or tfrun mock files, you need to specify the mock type accordingly (instead of using "tfplan/v2").</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endParaRPr lang="en-US" dirty="0"/>
          </a:p>
        </p:txBody>
      </p:sp>
    </p:spTree>
    <p:extLst>
      <p:ext uri="{BB962C8B-B14F-4D97-AF65-F5344CB8AC3E}">
        <p14:creationId xmlns:p14="http://schemas.microsoft.com/office/powerpoint/2010/main" val="5388566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fail.json test case declares the use of the same "tfplan-functions" Sentinel module.</a:t>
            </a:r>
          </a:p>
          <a:p>
            <a:pPr marL="342900" indent="-342900">
              <a:buFont typeface="Arial" panose="020B0604020202020204" pitchFamily="34" charset="0"/>
              <a:buChar char="•"/>
            </a:pPr>
            <a:r>
              <a:rPr lang="en-US" dirty="0"/>
              <a:t>But it uses the mock-tfplan-fail.sentinel mock and says that the main rule should evaluate to false.</a:t>
            </a:r>
          </a:p>
          <a:p>
            <a:pPr marL="342900" indent="-342900">
              <a:buFont typeface="Arial" panose="020B0604020202020204" pitchFamily="34" charset="0"/>
              <a:buChar char="•"/>
            </a:pPr>
            <a:r>
              <a:rPr lang="en-US" dirty="0"/>
              <a:t>This means that the fail test case will pass (and give green output) when the main rule returns false against mock-tfplan-fail.sentinel.</a:t>
            </a:r>
          </a:p>
          <a:p>
            <a:pPr marL="342900" indent="-342900">
              <a:buFont typeface="Arial" panose="020B0604020202020204" pitchFamily="34" charset="0"/>
              <a:buChar char="•"/>
            </a:pPr>
            <a:r>
              <a:rPr lang="en-US" dirty="0"/>
              <a:t>This can be confusing to new users of the Sentinel CLI since they expect the fail test case to fail and give red output.</a:t>
            </a:r>
          </a:p>
        </p:txBody>
      </p:sp>
    </p:spTree>
    <p:extLst>
      <p:ext uri="{BB962C8B-B14F-4D97-AF65-F5344CB8AC3E}">
        <p14:creationId xmlns:p14="http://schemas.microsoft.com/office/powerpoint/2010/main" val="29906535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should always have at least one fail test case and one pass test case with corresponding mocks.</a:t>
            </a:r>
          </a:p>
          <a:p>
            <a:pPr marL="342900" indent="-342900">
              <a:buFont typeface="Arial" panose="020B0604020202020204" pitchFamily="34" charset="0"/>
              <a:buChar char="•"/>
            </a:pPr>
            <a:r>
              <a:rPr lang="en-US" dirty="0"/>
              <a:t>Sometimes you will want multiple fail test cases and corresponding mocks.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might even want multiple pass test cases and corresponding mocks.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30464852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use the "sentinel test" command to test policies.</a:t>
            </a:r>
          </a:p>
          <a:p>
            <a:pPr marL="342900" indent="-342900">
              <a:buFont typeface="Arial" panose="020B0604020202020204" pitchFamily="34" charset="0"/>
              <a:buChar char="•"/>
            </a:pPr>
            <a:r>
              <a:rPr lang="en-US" dirty="0"/>
              <a:t>We use the –run argument to indicate which policy we want to run, using a partial name that suffices to uniquely identify the policy.</a:t>
            </a:r>
          </a:p>
          <a:p>
            <a:pPr marL="342900" indent="-342900">
              <a:buFont typeface="Arial" panose="020B0604020202020204" pitchFamily="34" charset="0"/>
              <a:buChar char="•"/>
            </a:pPr>
            <a:r>
              <a:rPr lang="en-US" dirty="0"/>
              <a:t>We can also specify the full policy name: "sentinel test –run=restrict-ec2-instance-type.sentinel".</a:t>
            </a:r>
          </a:p>
          <a:p>
            <a:pPr marL="342900" indent="-342900">
              <a:buFont typeface="Arial" panose="020B0604020202020204" pitchFamily="34" charset="0"/>
              <a:buChar char="•"/>
            </a:pPr>
            <a:r>
              <a:rPr lang="en-US" dirty="0"/>
              <a:t>We use the –verbose argument to see output from print statements.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using the </a:t>
            </a:r>
            <a:r>
              <a:rPr lang="en-US" dirty="0">
                <a:latin typeface="Courier" pitchFamily="2" charset="0"/>
              </a:rPr>
              <a:t>sentinel apply</a:t>
            </a:r>
            <a:r>
              <a:rPr lang="en-US" dirty="0"/>
              <a:t> command, see </a:t>
            </a:r>
            <a:r>
              <a:rPr lang="en-US" dirty="0">
                <a:hlinkClick r:id="rId3"/>
              </a:rPr>
              <a:t>https://docs.hashicorp.com/sentinel/commands/apply</a:t>
            </a:r>
            <a:endParaRPr lang="en-US" dirty="0"/>
          </a:p>
          <a:p>
            <a:pPr marL="342900" indent="-342900">
              <a:buFont typeface="Arial" panose="020B0604020202020204" pitchFamily="34" charset="0"/>
              <a:buChar char="•"/>
            </a:pPr>
            <a:r>
              <a:rPr lang="en-US" dirty="0"/>
              <a:t>For Sentinel configuration files, see </a:t>
            </a:r>
            <a:r>
              <a:rPr lang="en-US" dirty="0">
                <a:hlinkClick r:id="rId4"/>
              </a:rPr>
              <a:t>https://docs.hashicorp.com/sentinel/commands/config</a:t>
            </a:r>
            <a:endParaRPr lang="en-US" dirty="0"/>
          </a:p>
          <a:p>
            <a:pPr marL="342900" indent="-342900">
              <a:buFont typeface="Arial" panose="020B0604020202020204" pitchFamily="34" charset="0"/>
              <a:buChar char="•"/>
            </a:pPr>
            <a:r>
              <a:rPr lang="en-US" dirty="0"/>
              <a:t>Note that the zip file with the downloaded mocks actually contains a "sentinel.json" file which is a valid Sentinel configuration file, but you would want to edit it after moving the mocks into a different directory.</a:t>
            </a:r>
          </a:p>
        </p:txBody>
      </p:sp>
    </p:spTree>
    <p:extLst>
      <p:ext uri="{BB962C8B-B14F-4D97-AF65-F5344CB8AC3E}">
        <p14:creationId xmlns:p14="http://schemas.microsoft.com/office/powerpoint/2010/main" val="54413474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have condensed the output for the verbose option a bit.</a:t>
            </a:r>
          </a:p>
          <a:p>
            <a:pPr marL="342900" indent="-342900">
              <a:buFont typeface="Arial" panose="020B0604020202020204" pitchFamily="34" charset="0"/>
              <a:buChar char="•"/>
            </a:pPr>
            <a:r>
              <a:rPr lang="en-US" dirty="0"/>
              <a:t>We emphasize again that the fail.json test case passes and has green output even though the main rule for it returned false.</a:t>
            </a:r>
          </a:p>
          <a:p>
            <a:pPr marL="342900" indent="-342900">
              <a:buFont typeface="Arial" panose="020B0604020202020204" pitchFamily="34" charset="0"/>
              <a:buChar char="•"/>
            </a:pPr>
            <a:r>
              <a:rPr lang="en-US" dirty="0"/>
              <a:t>This is by design.  All test cases should be configured to pass.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Step 7 is to revise your policy and test cases until the latter all pass</a:t>
            </a:r>
          </a:p>
          <a:p>
            <a:pPr marL="342900" indent="-342900">
              <a:buFont typeface="Arial" panose="020B0604020202020204" pitchFamily="34" charset="0"/>
              <a:buChar char="•"/>
            </a:pPr>
            <a:r>
              <a:rPr lang="en-US" dirty="0"/>
              <a:t>Step 8 is to deploy your policy to TFE organizations</a:t>
            </a:r>
          </a:p>
          <a:p>
            <a:endParaRPr lang="en-US" dirty="0"/>
          </a:p>
        </p:txBody>
      </p:sp>
    </p:spTree>
    <p:extLst>
      <p:ext uri="{BB962C8B-B14F-4D97-AF65-F5344CB8AC3E}">
        <p14:creationId xmlns:p14="http://schemas.microsoft.com/office/powerpoint/2010/main" val="19950638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Instruqt challenge which is Exercise 1.</a:t>
            </a:r>
          </a:p>
        </p:txBody>
      </p:sp>
    </p:spTree>
    <p:extLst>
      <p:ext uri="{BB962C8B-B14F-4D97-AF65-F5344CB8AC3E}">
        <p14:creationId xmlns:p14="http://schemas.microsoft.com/office/powerpoint/2010/main" val="286991542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next 5 challenges of the Instruqt track will guide you through the completion of some exercises from the Writing and Testing Sentinel Policies for Terraform guide.</a:t>
            </a:r>
          </a:p>
        </p:txBody>
      </p:sp>
    </p:spTree>
    <p:extLst>
      <p:ext uri="{BB962C8B-B14F-4D97-AF65-F5344CB8AC3E}">
        <p14:creationId xmlns:p14="http://schemas.microsoft.com/office/powerpoint/2010/main" val="211159278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new workshop exercises leverage the Instruqt platform and make solving the exercises much easier.</a:t>
            </a:r>
          </a:p>
          <a:p>
            <a:pPr marL="342900" indent="-342900">
              <a:buFont typeface="Arial" panose="020B0604020202020204" pitchFamily="34" charset="0"/>
              <a:buChar char="•"/>
            </a:pPr>
            <a:r>
              <a:rPr lang="en-US" dirty="0"/>
              <a:t>Be sure to use the Sentinel Instruqt track that ends in v2, not the one that ends in v1.</a:t>
            </a:r>
          </a:p>
        </p:txBody>
      </p:sp>
    </p:spTree>
    <p:extLst>
      <p:ext uri="{BB962C8B-B14F-4D97-AF65-F5344CB8AC3E}">
        <p14:creationId xmlns:p14="http://schemas.microsoft.com/office/powerpoint/2010/main" val="4000730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talk about some use cases for Sentinel in TFC and TFE.</a:t>
            </a:r>
          </a:p>
        </p:txBody>
      </p:sp>
    </p:spTree>
    <p:extLst>
      <p:ext uri="{BB962C8B-B14F-4D97-AF65-F5344CB8AC3E}">
        <p14:creationId xmlns:p14="http://schemas.microsoft.com/office/powerpoint/2010/main" val="11294435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discuss the basic challenge flow here</a:t>
            </a:r>
          </a:p>
        </p:txBody>
      </p:sp>
    </p:spTree>
    <p:extLst>
      <p:ext uri="{BB962C8B-B14F-4D97-AF65-F5344CB8AC3E}">
        <p14:creationId xmlns:p14="http://schemas.microsoft.com/office/powerpoint/2010/main" val="22373188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Please do open the links given in the notes in browser tabs outside of Instruqt.</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information in them will help you complete the policies.</a:t>
            </a:r>
          </a:p>
        </p:txBody>
      </p:sp>
    </p:spTree>
    <p:extLst>
      <p:ext uri="{BB962C8B-B14F-4D97-AF65-F5344CB8AC3E}">
        <p14:creationId xmlns:p14="http://schemas.microsoft.com/office/powerpoint/2010/main" val="43594938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Looking at the mock files of each challenge can also help you determine the resource or data source and its relevant attribute to use, but we discourage you from doing that unless absolutely necessary since when you write your own policies, you will have to review the Terraform provider docs first in order to write some Terraform code from which you will generate mock files after running a plan against it.  Looking at the mock files is a mild form of cheating.</a:t>
            </a:r>
          </a:p>
          <a:p>
            <a:endParaRPr lang="en-US" dirty="0"/>
          </a:p>
        </p:txBody>
      </p:sp>
    </p:spTree>
    <p:extLst>
      <p:ext uri="{BB962C8B-B14F-4D97-AF65-F5344CB8AC3E}">
        <p14:creationId xmlns:p14="http://schemas.microsoft.com/office/powerpoint/2010/main" val="311790561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All test cases should pass when you run the "sentinel test" command.</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not, keep repeating the given process until they do pass.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Don't forget that clicking the Check button will give hints.</a:t>
            </a:r>
          </a:p>
          <a:p>
            <a:endParaRPr lang="en-US" dirty="0"/>
          </a:p>
        </p:txBody>
      </p:sp>
    </p:spTree>
    <p:extLst>
      <p:ext uri="{BB962C8B-B14F-4D97-AF65-F5344CB8AC3E}">
        <p14:creationId xmlns:p14="http://schemas.microsoft.com/office/powerpoint/2010/main" val="410300594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Instruqt challenge which is Exercise 1.</a:t>
            </a:r>
          </a:p>
        </p:txBody>
      </p:sp>
    </p:spTree>
    <p:extLst>
      <p:ext uri="{BB962C8B-B14F-4D97-AF65-F5344CB8AC3E}">
        <p14:creationId xmlns:p14="http://schemas.microsoft.com/office/powerpoint/2010/main" val="197607404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50377534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the collections of the tfplan/v2 import.</a:t>
            </a:r>
          </a:p>
          <a:p>
            <a:pPr marL="342900" indent="-342900">
              <a:buFont typeface="Arial" panose="020B0604020202020204" pitchFamily="34" charset="0"/>
              <a:buChar char="•"/>
            </a:pPr>
            <a:r>
              <a:rPr lang="en-US" dirty="0"/>
              <a:t>This is from </a:t>
            </a:r>
            <a:r>
              <a:rPr lang="en-US" dirty="0">
                <a:hlinkClick r:id="rId3"/>
              </a:rPr>
              <a:t>https://www.terraform.io/docs/cloud/sentinel/import/tfplan-v2.html#import-overview</a:t>
            </a:r>
            <a:r>
              <a:rPr lang="en-US" dirty="0"/>
              <a:t>.</a:t>
            </a:r>
          </a:p>
          <a:p>
            <a:pPr marL="342900" indent="-342900">
              <a:buFont typeface="Arial" panose="020B0604020202020204" pitchFamily="34" charset="0"/>
              <a:buChar char="•"/>
            </a:pPr>
            <a:r>
              <a:rPr lang="en-US" dirty="0"/>
              <a:t>What we want to focus on here is the organization of data exposed to the tfplan/v2 import for resources under the resource_changes collection.</a:t>
            </a:r>
          </a:p>
          <a:p>
            <a:pPr marL="342900" indent="-342900">
              <a:buFont typeface="Arial" panose="020B0604020202020204" pitchFamily="34" charset="0"/>
              <a:buChar char="•"/>
            </a:pPr>
            <a:r>
              <a:rPr lang="en-US" dirty="0"/>
              <a:t>While the v1 tfplan import organized resources in 3 layers (by type, name, and index), the v2 import has a flat map that is indexed by the full address of resources. This is one of the things that makes the v2 import easier to work with.</a:t>
            </a:r>
          </a:p>
          <a:p>
            <a:pPr marL="342900" indent="-342900">
              <a:buFont typeface="Arial" panose="020B0604020202020204" pitchFamily="34" charset="0"/>
              <a:buChar char="•"/>
            </a:pPr>
            <a:r>
              <a:rPr lang="en-US" dirty="0"/>
              <a:t>For more details, see </a:t>
            </a:r>
            <a:r>
              <a:rPr lang="en-US" dirty="0">
                <a:hlinkClick r:id="rId4"/>
              </a:rPr>
              <a:t>https://www.terraform.io/docs/cloud/sentinel/import/tfplan-v2.html#the-resource_changes-collection</a:t>
            </a:r>
            <a:endParaRPr lang="en-US" dirty="0"/>
          </a:p>
        </p:txBody>
      </p:sp>
    </p:spTree>
    <p:extLst>
      <p:ext uri="{BB962C8B-B14F-4D97-AF65-F5344CB8AC3E}">
        <p14:creationId xmlns:p14="http://schemas.microsoft.com/office/powerpoint/2010/main" val="197084780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`resource_changes` collection is generally more useful than the `planned_values` collection.</a:t>
            </a:r>
          </a:p>
          <a:p>
            <a:pPr marL="342900" indent="-342900">
              <a:buFont typeface="Arial" panose="020B0604020202020204" pitchFamily="34" charset="0"/>
              <a:buChar char="•"/>
            </a:pPr>
            <a:r>
              <a:rPr lang="en-US" dirty="0"/>
              <a:t>It provides more information.</a:t>
            </a:r>
          </a:p>
          <a:p>
            <a:pPr marL="342900" indent="-342900">
              <a:buFont typeface="Arial" panose="020B0604020202020204" pitchFamily="34" charset="0"/>
              <a:buChar char="•"/>
            </a:pPr>
            <a:r>
              <a:rPr lang="en-US" dirty="0"/>
              <a:t>Note that the `after_unknown` collection has flags for computed values (those known after an apply)</a:t>
            </a:r>
          </a:p>
          <a:p>
            <a:pPr marL="342900" indent="-342900">
              <a:buFont typeface="Arial" panose="020B0604020202020204" pitchFamily="34" charset="0"/>
              <a:buChar char="•"/>
            </a:pPr>
            <a:r>
              <a:rPr lang="en-US" dirty="0"/>
              <a:t>The `planned-values` collection gives the predicted state after the apply and uses the same data structures as the tfstate/v2 resources and outputs collections. It is structured like the `applied` key of the tfplan/v1 import.</a:t>
            </a:r>
          </a:p>
          <a:p>
            <a:pPr marL="342900" indent="-342900">
              <a:buFont typeface="Arial" panose="020B0604020202020204" pitchFamily="34" charset="0"/>
              <a:buChar char="•"/>
            </a:pPr>
            <a:r>
              <a:rPr lang="en-US" dirty="0"/>
              <a:t>However, it combines current state with changes being made by the plan.</a:t>
            </a:r>
          </a:p>
        </p:txBody>
      </p:sp>
    </p:spTree>
    <p:extLst>
      <p:ext uri="{BB962C8B-B14F-4D97-AF65-F5344CB8AC3E}">
        <p14:creationId xmlns:p14="http://schemas.microsoft.com/office/powerpoint/2010/main" val="220064061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Recall the Terraform code that creates two instances of a resource of type "aws_instance" named "ubuntu".</a:t>
            </a:r>
          </a:p>
        </p:txBody>
      </p:sp>
    </p:spTree>
    <p:extLst>
      <p:ext uri="{BB962C8B-B14F-4D97-AF65-F5344CB8AC3E}">
        <p14:creationId xmlns:p14="http://schemas.microsoft.com/office/powerpoint/2010/main" val="81542250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data for resources is organized in a flat map indexed by the full resource address.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numbering starts at 0.</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We've colored a few items red to show the path in the resource_changes collection to an attribute like `instance_type`.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we could refer to that as `tfplan.resource_changes["aws_instance.ubuntu[0]"].change.after.instance_type`.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But we never actually would since we would use the filter quantifier or a for loop to iterate over resource changes and use  an iteration variable like `rc` to represent `tfplan.resource_changes[aws_instance.ubuntu[0]]`; so, we would actually refer to `rc.change.after.instance_type`.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left off a lot of the data including the `actions` of the `change`, most of the data under `after`, the `after_unknown` and `before` collections of the `change`, the `index`, the `module_address`, and the `provider_name`.</a:t>
            </a:r>
          </a:p>
        </p:txBody>
      </p:sp>
    </p:spTree>
    <p:extLst>
      <p:ext uri="{BB962C8B-B14F-4D97-AF65-F5344CB8AC3E}">
        <p14:creationId xmlns:p14="http://schemas.microsoft.com/office/powerpoint/2010/main" val="614528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457200">
              <a:buFont typeface="+mj-lt"/>
              <a:buAutoNum type="arabicPeriod"/>
            </a:pPr>
            <a:r>
              <a:rPr lang="en-US" dirty="0"/>
              <a:t>Sentinel policies are added to TFC/TFE organizations using Policy Sets.</a:t>
            </a:r>
          </a:p>
        </p:txBody>
      </p:sp>
    </p:spTree>
    <p:extLst>
      <p:ext uri="{BB962C8B-B14F-4D97-AF65-F5344CB8AC3E}">
        <p14:creationId xmlns:p14="http://schemas.microsoft.com/office/powerpoint/2010/main" val="194197982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 will now do the next Instruqt challenge which is Exercise 2.</a:t>
            </a:r>
          </a:p>
        </p:txBody>
      </p:sp>
    </p:spTree>
    <p:extLst>
      <p:ext uri="{BB962C8B-B14F-4D97-AF65-F5344CB8AC3E}">
        <p14:creationId xmlns:p14="http://schemas.microsoft.com/office/powerpoint/2010/main" val="387200486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7726722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While we won't be using Sentinel in Terraform Cloud or Terraform Enterprise today, we did want to review this topic</a:t>
            </a:r>
          </a:p>
          <a:p>
            <a:pPr marL="342900" indent="-342900">
              <a:buFont typeface="Arial" panose="020B0604020202020204" pitchFamily="34" charset="0"/>
              <a:buChar char="•"/>
            </a:pPr>
            <a:r>
              <a:rPr lang="en-US" dirty="0"/>
              <a:t>After all, that is where your Sentinel policies will really be running.</a:t>
            </a:r>
          </a:p>
          <a:p>
            <a:pPr marL="342900" indent="-342900">
              <a:buFont typeface="Arial" panose="020B0604020202020204" pitchFamily="34" charset="0"/>
              <a:buChar char="•"/>
            </a:pPr>
            <a:r>
              <a:rPr lang="en-US" dirty="0"/>
              <a:t>You'll get a chance to complete and test some more Sentinel policies with the Sentinel CLI after this section.</a:t>
            </a:r>
          </a:p>
        </p:txBody>
      </p:sp>
    </p:spTree>
    <p:extLst>
      <p:ext uri="{BB962C8B-B14F-4D97-AF65-F5344CB8AC3E}">
        <p14:creationId xmlns:p14="http://schemas.microsoft.com/office/powerpoint/2010/main" val="329466304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After testing new Sentinel policies with the Sentinel CLI, you can test them in an organization on a TFC or TFE server.</a:t>
            </a:r>
          </a:p>
        </p:txBody>
      </p:sp>
    </p:spTree>
    <p:extLst>
      <p:ext uri="{BB962C8B-B14F-4D97-AF65-F5344CB8AC3E}">
        <p14:creationId xmlns:p14="http://schemas.microsoft.com/office/powerpoint/2010/main" val="59755639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You'll need to create policy sets that contain the policies you want to use in TFC or TFE</a:t>
            </a:r>
          </a:p>
          <a:p>
            <a:pPr marL="342900" indent="-342900">
              <a:buFont typeface="Arial" panose="020B0604020202020204" pitchFamily="34" charset="0"/>
              <a:buChar char="•"/>
            </a:pPr>
            <a:r>
              <a:rPr lang="en-US" dirty="0"/>
              <a:t>You can now specify Sentinel modules in your policy sets, but the modules must be in or under the directory with the sentinel.hcl file at this time.</a:t>
            </a:r>
          </a:p>
          <a:p>
            <a:pPr marL="342900" indent="-342900">
              <a:buFont typeface="Arial" panose="020B0604020202020204" pitchFamily="34" charset="0"/>
              <a:buChar char="•"/>
            </a:pPr>
            <a:r>
              <a:rPr lang="en-US" dirty="0"/>
              <a:t>In the near future, we will support loading of modules from remote locations.</a:t>
            </a:r>
          </a:p>
        </p:txBody>
      </p:sp>
    </p:spTree>
    <p:extLst>
      <p:ext uri="{BB962C8B-B14F-4D97-AF65-F5344CB8AC3E}">
        <p14:creationId xmlns:p14="http://schemas.microsoft.com/office/powerpoint/2010/main" val="399435511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a VCS-backed policy set being registered in a TFC organization.</a:t>
            </a:r>
          </a:p>
        </p:txBody>
      </p:sp>
    </p:spTree>
    <p:extLst>
      <p:ext uri="{BB962C8B-B14F-4D97-AF65-F5344CB8AC3E}">
        <p14:creationId xmlns:p14="http://schemas.microsoft.com/office/powerpoint/2010/main" val="171387365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You'll need to create policy sets that contain the policies you want to use in TFC or TFE</a:t>
            </a:r>
          </a:p>
          <a:p>
            <a:pPr marL="342900" indent="-342900">
              <a:buFont typeface="Arial" panose="020B0604020202020204" pitchFamily="34" charset="0"/>
              <a:buChar char="•"/>
            </a:pPr>
            <a:r>
              <a:rPr lang="en-US" dirty="0"/>
              <a:t>You can now specify Sentinel modules in your policy sets, but the modules must be in or under the directory with the sentinel.hcl file at this time.</a:t>
            </a:r>
          </a:p>
          <a:p>
            <a:pPr marL="342900" indent="-342900">
              <a:buFont typeface="Arial" panose="020B0604020202020204" pitchFamily="34" charset="0"/>
              <a:buChar char="•"/>
            </a:pPr>
            <a:r>
              <a:rPr lang="en-US" dirty="0"/>
              <a:t>In the near future, we will support loading of modules from remote locations.</a:t>
            </a:r>
          </a:p>
        </p:txBody>
      </p:sp>
    </p:spTree>
    <p:extLst>
      <p:ext uri="{BB962C8B-B14F-4D97-AF65-F5344CB8AC3E}">
        <p14:creationId xmlns:p14="http://schemas.microsoft.com/office/powerpoint/2010/main" val="216554557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a Sentinel policy check failing during a run in a TFC workspace.</a:t>
            </a:r>
          </a:p>
        </p:txBody>
      </p:sp>
    </p:spTree>
    <p:extLst>
      <p:ext uri="{BB962C8B-B14F-4D97-AF65-F5344CB8AC3E}">
        <p14:creationId xmlns:p14="http://schemas.microsoft.com/office/powerpoint/2010/main" val="125123351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more details of a Sentinel policy failing during a run in a TFC workspace.</a:t>
            </a:r>
          </a:p>
        </p:txBody>
      </p:sp>
    </p:spTree>
    <p:extLst>
      <p:ext uri="{BB962C8B-B14F-4D97-AF65-F5344CB8AC3E}">
        <p14:creationId xmlns:p14="http://schemas.microsoft.com/office/powerpoint/2010/main" val="173455086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mn-lt"/>
                <a:cs typeface="+mn-cs"/>
                <a:sym typeface="Calibri"/>
              </a:rPr>
              <a:t>This screenshot shows a Sentinel policy check passing during a run in a TFC workspace.</a:t>
            </a:r>
          </a:p>
          <a:p>
            <a:endParaRPr lang="en-US" dirty="0"/>
          </a:p>
        </p:txBody>
      </p:sp>
    </p:spTree>
    <p:extLst>
      <p:ext uri="{BB962C8B-B14F-4D97-AF65-F5344CB8AC3E}">
        <p14:creationId xmlns:p14="http://schemas.microsoft.com/office/powerpoint/2010/main" val="23845179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Slide - Canopy">
    <p:bg>
      <p:bgPr>
        <a:solidFill>
          <a:srgbClr val="000000"/>
        </a:solidFill>
        <a:effectLst/>
      </p:bgPr>
    </p:bg>
    <p:spTree>
      <p:nvGrpSpPr>
        <p:cNvPr id="1" name=""/>
        <p:cNvGrpSpPr/>
        <p:nvPr/>
      </p:nvGrpSpPr>
      <p:grpSpPr>
        <a:xfrm>
          <a:off x="0" y="0"/>
          <a:ext cx="0" cy="0"/>
          <a:chOff x="0" y="0"/>
          <a:chExt cx="0" cy="0"/>
        </a:xfrm>
      </p:grpSpPr>
      <p:pic>
        <p:nvPicPr>
          <p:cNvPr id="11" name="image1.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2" name="Shape 12"/>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3" name="Shape 13"/>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4" name="Shape 14"/>
          <p:cNvSpPr/>
          <p:nvPr/>
        </p:nvSpPr>
        <p:spPr>
          <a:xfrm>
            <a:off x="2336799" y="12859187"/>
            <a:ext cx="4290647"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rPr dirty="0"/>
              <a:t>Copyright © </a:t>
            </a:r>
            <a:r>
              <a:rPr lang="en-US" dirty="0"/>
              <a:t>2020</a:t>
            </a:r>
            <a:r>
              <a:rPr dirty="0"/>
              <a:t> HashiCorp</a:t>
            </a:r>
          </a:p>
        </p:txBody>
      </p:sp>
      <p:pic>
        <p:nvPicPr>
          <p:cNvPr id="15"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16" name="Shape 16"/>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17" name="Shape 17"/>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18" name="Shape 18"/>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ck Black">
    <p:bg>
      <p:bgPr>
        <a:solidFill>
          <a:srgbClr val="000000"/>
        </a:solidFill>
        <a:effectLst/>
      </p:bgPr>
    </p:bg>
    <p:spTree>
      <p:nvGrpSpPr>
        <p:cNvPr id="1" name=""/>
        <p:cNvGrpSpPr/>
        <p:nvPr/>
      </p:nvGrpSpPr>
      <p:grpSpPr>
        <a:xfrm>
          <a:off x="0" y="0"/>
          <a:ext cx="0" cy="0"/>
          <a:chOff x="0" y="0"/>
          <a:chExt cx="0" cy="0"/>
        </a:xfrm>
      </p:grpSpPr>
      <p:sp>
        <p:nvSpPr>
          <p:cNvPr id="144" name="Shape 144"/>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Section White">
    <p:spTree>
      <p:nvGrpSpPr>
        <p:cNvPr id="1" name=""/>
        <p:cNvGrpSpPr/>
        <p:nvPr/>
      </p:nvGrpSpPr>
      <p:grpSpPr>
        <a:xfrm>
          <a:off x="0" y="0"/>
          <a:ext cx="0" cy="0"/>
          <a:chOff x="0" y="0"/>
          <a:chExt cx="0" cy="0"/>
        </a:xfrm>
      </p:grpSpPr>
      <p:pic>
        <p:nvPicPr>
          <p:cNvPr id="151" name="image12.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52" name="Shape 152"/>
          <p:cNvSpPr/>
          <p:nvPr/>
        </p:nvSpPr>
        <p:spPr>
          <a:xfrm>
            <a:off x="5745269" y="3640895"/>
            <a:ext cx="18638730" cy="7164893"/>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3400" b="0">
                <a:latin typeface="Verdana"/>
                <a:ea typeface="Verdana"/>
                <a:cs typeface="Verdana"/>
                <a:sym typeface="Verdana"/>
              </a:defRPr>
            </a:lvl1pPr>
          </a:lstStyle>
          <a:p>
            <a:r>
              <a:rPr dirty="0"/>
              <a:t>s</a:t>
            </a:r>
          </a:p>
        </p:txBody>
      </p:sp>
      <p:sp>
        <p:nvSpPr>
          <p:cNvPr id="153" name="Shape 153"/>
          <p:cNvSpPr>
            <a:spLocks noGrp="1"/>
          </p:cNvSpPr>
          <p:nvPr>
            <p:ph type="body" sz="quarter" idx="13"/>
          </p:nvPr>
        </p:nvSpPr>
        <p:spPr>
          <a:xfrm>
            <a:off x="7996235" y="7540258"/>
            <a:ext cx="12890738" cy="2184401"/>
          </a:xfrm>
          <a:prstGeom prst="rect">
            <a:avLst/>
          </a:prstGeom>
          <a:ln w="12700"/>
        </p:spPr>
        <p:txBody>
          <a:bodyPr lIns="0" tIns="0" rIns="0" bIns="0">
            <a:normAutofit/>
          </a:bodyPr>
          <a:lstStyle/>
          <a:p>
            <a:pPr marL="88900" indent="-88900" defTabSz="1828800">
              <a:spcBef>
                <a:spcPts val="0"/>
              </a:spcBef>
              <a:buSzTx/>
              <a:buFontTx/>
              <a:buNone/>
              <a:defRPr sz="4200">
                <a:solidFill>
                  <a:srgbClr val="44546A"/>
                </a:solidFill>
              </a:defRPr>
            </a:pPr>
            <a:endParaRPr/>
          </a:p>
        </p:txBody>
      </p:sp>
      <p:sp>
        <p:nvSpPr>
          <p:cNvPr id="154" name="Shape 154"/>
          <p:cNvSpPr>
            <a:spLocks noGrp="1"/>
          </p:cNvSpPr>
          <p:nvPr>
            <p:ph type="sldNum" sz="quarter" idx="2"/>
          </p:nvPr>
        </p:nvSpPr>
        <p:spPr>
          <a:xfrm>
            <a:off x="23460168" y="12939814"/>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155" name="Shape 155"/>
          <p:cNvSpPr/>
          <p:nvPr/>
        </p:nvSpPr>
        <p:spPr>
          <a:xfrm>
            <a:off x="7996235" y="13015168"/>
            <a:ext cx="2996013" cy="246221"/>
          </a:xfrm>
          <a:prstGeom prst="rect">
            <a:avLst/>
          </a:prstGeom>
          <a:ln w="25400">
            <a:miter lim="400000"/>
          </a:ln>
          <a:extLst>
            <a:ext uri="{C572A759-6A51-4108-AA02-DFA0A04FC94B}">
              <ma14:wrappingTextBoxFlag xmlns:ma14="http://schemas.microsoft.com/office/mac/drawingml/2011/main" xmlns="" val="1"/>
            </a:ext>
          </a:extLst>
        </p:spPr>
        <p:txBody>
          <a:bodyPr wrap="none" lIns="0" tIns="0" rIns="0" bIns="0">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159" name="Group 159"/>
          <p:cNvGrpSpPr/>
          <p:nvPr/>
        </p:nvGrpSpPr>
        <p:grpSpPr>
          <a:xfrm>
            <a:off x="22603860" y="12793059"/>
            <a:ext cx="594806" cy="629478"/>
            <a:chOff x="0" y="0"/>
            <a:chExt cx="594805" cy="629477"/>
          </a:xfrm>
        </p:grpSpPr>
        <p:sp>
          <p:nvSpPr>
            <p:cNvPr id="156" name="Shape 156"/>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57" name="Shape 157"/>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58" name="Shape 158"/>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160" name="Shape 160"/>
          <p:cNvSpPr>
            <a:spLocks noGrp="1"/>
          </p:cNvSpPr>
          <p:nvPr>
            <p:ph type="title"/>
          </p:nvPr>
        </p:nvSpPr>
        <p:spPr>
          <a:xfrm>
            <a:off x="7996235" y="4148300"/>
            <a:ext cx="13030201" cy="3315759"/>
          </a:xfrm>
          <a:prstGeom prst="rect">
            <a:avLst/>
          </a:prstGeom>
        </p:spPr>
        <p:txBody>
          <a:bodyPr lIns="0" tIns="0" rIns="0" bIns="0" anchor="b">
            <a:normAutofit/>
          </a:bodyPr>
          <a:lstStyle>
            <a:lvl1pPr>
              <a:defRPr sz="8400"/>
            </a:lvl1pPr>
          </a:lstStyle>
          <a:p>
            <a:r>
              <a:t>Title Text</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ection Black">
    <p:spTree>
      <p:nvGrpSpPr>
        <p:cNvPr id="1" name=""/>
        <p:cNvGrpSpPr/>
        <p:nvPr/>
      </p:nvGrpSpPr>
      <p:grpSpPr>
        <a:xfrm>
          <a:off x="0" y="0"/>
          <a:ext cx="0" cy="0"/>
          <a:chOff x="0" y="0"/>
          <a:chExt cx="0" cy="0"/>
        </a:xfrm>
      </p:grpSpPr>
      <p:pic>
        <p:nvPicPr>
          <p:cNvPr id="167" name="image13.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68" name="Shape 168"/>
          <p:cNvSpPr/>
          <p:nvPr/>
        </p:nvSpPr>
        <p:spPr>
          <a:xfrm>
            <a:off x="5705246" y="3628195"/>
            <a:ext cx="18638730" cy="7164893"/>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69" name="Shape 169"/>
          <p:cNvSpPr>
            <a:spLocks noGrp="1"/>
          </p:cNvSpPr>
          <p:nvPr>
            <p:ph type="body" sz="quarter" idx="13"/>
          </p:nvPr>
        </p:nvSpPr>
        <p:spPr>
          <a:xfrm>
            <a:off x="7997753" y="7527558"/>
            <a:ext cx="13027164" cy="2184401"/>
          </a:xfrm>
          <a:prstGeom prst="rect">
            <a:avLst/>
          </a:prstGeom>
          <a:ln w="12700"/>
        </p:spPr>
        <p:txBody>
          <a:bodyPr lIns="0" tIns="0" rIns="0" bIns="0">
            <a:normAutofit/>
          </a:bodyPr>
          <a:lstStyle/>
          <a:p>
            <a:pPr marL="0" indent="0">
              <a:buSzTx/>
              <a:buFontTx/>
              <a:buNone/>
              <a:defRPr sz="4200">
                <a:solidFill>
                  <a:srgbClr val="D0CECE"/>
                </a:solidFill>
              </a:defRPr>
            </a:pPr>
            <a:endParaRPr/>
          </a:p>
        </p:txBody>
      </p:sp>
      <p:sp>
        <p:nvSpPr>
          <p:cNvPr id="170" name="Shape 170"/>
          <p:cNvSpPr/>
          <p:nvPr/>
        </p:nvSpPr>
        <p:spPr>
          <a:xfrm>
            <a:off x="7996235" y="13015168"/>
            <a:ext cx="2996013" cy="246221"/>
          </a:xfrm>
          <a:prstGeom prst="rect">
            <a:avLst/>
          </a:prstGeom>
          <a:ln w="25400">
            <a:miter lim="400000"/>
          </a:ln>
          <a:extLst>
            <a:ext uri="{C572A759-6A51-4108-AA02-DFA0A04FC94B}">
              <ma14:wrappingTextBoxFlag xmlns:ma14="http://schemas.microsoft.com/office/mac/drawingml/2011/main" xmlns="" val="1"/>
            </a:ext>
          </a:extLst>
        </p:spPr>
        <p:txBody>
          <a:bodyPr wrap="none" lIns="0" tIns="0" rIns="0" bIns="0">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174" name="Group 174"/>
          <p:cNvGrpSpPr/>
          <p:nvPr/>
        </p:nvGrpSpPr>
        <p:grpSpPr>
          <a:xfrm>
            <a:off x="22603860" y="12793059"/>
            <a:ext cx="594806" cy="629478"/>
            <a:chOff x="0" y="0"/>
            <a:chExt cx="594805" cy="629477"/>
          </a:xfrm>
        </p:grpSpPr>
        <p:sp>
          <p:nvSpPr>
            <p:cNvPr id="171" name="Shape 17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72" name="Shape 17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73" name="Shape 17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175" name="Shape 175"/>
          <p:cNvSpPr>
            <a:spLocks noGrp="1"/>
          </p:cNvSpPr>
          <p:nvPr>
            <p:ph type="sldNum" sz="quarter" idx="2"/>
          </p:nvPr>
        </p:nvSpPr>
        <p:spPr>
          <a:xfrm>
            <a:off x="23460168" y="12939814"/>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176" name="Shape 176"/>
          <p:cNvSpPr>
            <a:spLocks noGrp="1"/>
          </p:cNvSpPr>
          <p:nvPr>
            <p:ph type="title"/>
          </p:nvPr>
        </p:nvSpPr>
        <p:spPr>
          <a:xfrm>
            <a:off x="7996235" y="4148300"/>
            <a:ext cx="13030201" cy="3315759"/>
          </a:xfrm>
          <a:prstGeom prst="rect">
            <a:avLst/>
          </a:prstGeom>
        </p:spPr>
        <p:txBody>
          <a:bodyPr lIns="0" tIns="0" rIns="0" bIns="0" anchor="b">
            <a:normAutofit/>
          </a:bodyPr>
          <a:lstStyle>
            <a:lvl1pPr>
              <a:defRPr sz="8400">
                <a:solidFill>
                  <a:srgbClr val="FFFFFF"/>
                </a:solidFill>
              </a:defRPr>
            </a:lvl1pPr>
          </a:lstStyle>
          <a:p>
            <a:r>
              <a:t>Title Text</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hank You">
    <p:bg>
      <p:bgPr>
        <a:solidFill>
          <a:srgbClr val="000000"/>
        </a:solidFill>
        <a:effectLst/>
      </p:bgPr>
    </p:bg>
    <p:spTree>
      <p:nvGrpSpPr>
        <p:cNvPr id="1" name=""/>
        <p:cNvGrpSpPr/>
        <p:nvPr/>
      </p:nvGrpSpPr>
      <p:grpSpPr>
        <a:xfrm>
          <a:off x="0" y="0"/>
          <a:ext cx="0" cy="0"/>
          <a:chOff x="0" y="0"/>
          <a:chExt cx="0" cy="0"/>
        </a:xfrm>
      </p:grpSpPr>
      <p:pic>
        <p:nvPicPr>
          <p:cNvPr id="183" name="image13.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84" name="Shape 184"/>
          <p:cNvSpPr/>
          <p:nvPr/>
        </p:nvSpPr>
        <p:spPr>
          <a:xfrm>
            <a:off x="27324" y="-1"/>
            <a:ext cx="24356677" cy="13716001"/>
          </a:xfrm>
          <a:prstGeom prst="rect">
            <a:avLst/>
          </a:prstGeom>
          <a:solidFill>
            <a:srgbClr val="000000">
              <a:alpha val="54000"/>
            </a:srgbClr>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pic>
        <p:nvPicPr>
          <p:cNvPr id="185"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50551" y="8866999"/>
            <a:ext cx="3544124" cy="3544114"/>
          </a:xfrm>
          <a:prstGeom prst="rect">
            <a:avLst/>
          </a:prstGeom>
          <a:ln w="12700">
            <a:miter lim="400000"/>
          </a:ln>
        </p:spPr>
      </p:pic>
      <p:sp>
        <p:nvSpPr>
          <p:cNvPr id="186" name="Shape 186"/>
          <p:cNvSpPr/>
          <p:nvPr/>
        </p:nvSpPr>
        <p:spPr>
          <a:xfrm>
            <a:off x="7473632" y="5151116"/>
            <a:ext cx="9249728" cy="21996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defTabSz="2438400">
              <a:lnSpc>
                <a:spcPct val="90000"/>
              </a:lnSpc>
              <a:spcBef>
                <a:spcPts val="2600"/>
              </a:spcBef>
              <a:defRPr sz="12800"/>
            </a:lvl1pPr>
          </a:lstStyle>
          <a:p>
            <a:r>
              <a:rPr dirty="0"/>
              <a:t>Thank you.</a:t>
            </a:r>
          </a:p>
        </p:txBody>
      </p:sp>
      <p:sp>
        <p:nvSpPr>
          <p:cNvPr id="187" name="Shape 187"/>
          <p:cNvSpPr/>
          <p:nvPr/>
        </p:nvSpPr>
        <p:spPr>
          <a:xfrm>
            <a:off x="12442618" y="12317610"/>
            <a:ext cx="3782490" cy="6375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defTabSz="2438400">
              <a:lnSpc>
                <a:spcPct val="90000"/>
              </a:lnSpc>
              <a:spcBef>
                <a:spcPts val="2600"/>
              </a:spcBef>
              <a:defRPr sz="2600" b="0">
                <a:latin typeface="Verdana"/>
                <a:ea typeface="Verdana"/>
                <a:cs typeface="Verdana"/>
                <a:sym typeface="Verdana"/>
              </a:defRPr>
            </a:lvl1pPr>
          </a:lstStyle>
          <a:p>
            <a:r>
              <a:rPr dirty="0"/>
              <a:t>hello@hashicorp.com</a:t>
            </a:r>
          </a:p>
        </p:txBody>
      </p:sp>
      <p:sp>
        <p:nvSpPr>
          <p:cNvPr id="188" name="Shape 188"/>
          <p:cNvSpPr/>
          <p:nvPr/>
        </p:nvSpPr>
        <p:spPr>
          <a:xfrm>
            <a:off x="8470371" y="12317610"/>
            <a:ext cx="3620541" cy="606318"/>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gn="r" defTabSz="2438400">
              <a:lnSpc>
                <a:spcPct val="90000"/>
              </a:lnSpc>
              <a:spcBef>
                <a:spcPts val="2600"/>
              </a:spcBef>
              <a:defRPr sz="2600" b="0">
                <a:latin typeface="Verdana"/>
                <a:ea typeface="Verdana"/>
                <a:cs typeface="Verdana"/>
                <a:sym typeface="Verdana"/>
              </a:defRPr>
            </a:lvl1pPr>
          </a:lstStyle>
          <a:p>
            <a:r>
              <a:rPr dirty="0"/>
              <a:t>www.hashicorp.com</a:t>
            </a:r>
          </a:p>
        </p:txBody>
      </p:sp>
      <p:sp>
        <p:nvSpPr>
          <p:cNvPr id="189" name="Shape 189"/>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hank You copy">
    <p:spTree>
      <p:nvGrpSpPr>
        <p:cNvPr id="1" name=""/>
        <p:cNvGrpSpPr/>
        <p:nvPr/>
      </p:nvGrpSpPr>
      <p:grpSpPr>
        <a:xfrm>
          <a:off x="0" y="0"/>
          <a:ext cx="0" cy="0"/>
          <a:chOff x="0" y="0"/>
          <a:chExt cx="0" cy="0"/>
        </a:xfrm>
      </p:grpSpPr>
      <p:pic>
        <p:nvPicPr>
          <p:cNvPr id="196" name="image12.jpg"/>
          <p:cNvPicPr>
            <a:picLocks noChangeAspect="1"/>
          </p:cNvPicPr>
          <p:nvPr/>
        </p:nvPicPr>
        <p:blipFill>
          <a:blip r:embed="rId2"/>
          <a:stretch>
            <a:fillRect/>
          </a:stretch>
        </p:blipFill>
        <p:spPr>
          <a:xfrm>
            <a:off x="-1" y="0"/>
            <a:ext cx="24384001" cy="13716001"/>
          </a:xfrm>
          <a:prstGeom prst="rect">
            <a:avLst/>
          </a:prstGeom>
          <a:ln w="12700">
            <a:miter lim="400000"/>
          </a:ln>
        </p:spPr>
      </p:pic>
      <p:sp>
        <p:nvSpPr>
          <p:cNvPr id="197" name="Shape 197"/>
          <p:cNvSpPr/>
          <p:nvPr/>
        </p:nvSpPr>
        <p:spPr>
          <a:xfrm>
            <a:off x="7473632" y="5151116"/>
            <a:ext cx="9249728" cy="21996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defTabSz="2438400">
              <a:lnSpc>
                <a:spcPct val="90000"/>
              </a:lnSpc>
              <a:spcBef>
                <a:spcPts val="2600"/>
              </a:spcBef>
              <a:defRPr sz="12800">
                <a:solidFill>
                  <a:srgbClr val="000000"/>
                </a:solidFill>
              </a:defRPr>
            </a:lvl1pPr>
          </a:lstStyle>
          <a:p>
            <a:r>
              <a:rPr dirty="0"/>
              <a:t>Thank you.</a:t>
            </a:r>
          </a:p>
        </p:txBody>
      </p:sp>
      <p:sp>
        <p:nvSpPr>
          <p:cNvPr id="198" name="Shape 198"/>
          <p:cNvSpPr/>
          <p:nvPr/>
        </p:nvSpPr>
        <p:spPr>
          <a:xfrm>
            <a:off x="12442618" y="12317610"/>
            <a:ext cx="3782490" cy="6375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defTabSz="2438400">
              <a:lnSpc>
                <a:spcPct val="90000"/>
              </a:lnSpc>
              <a:spcBef>
                <a:spcPts val="2600"/>
              </a:spcBef>
              <a:defRPr sz="2600" b="0">
                <a:solidFill>
                  <a:srgbClr val="000000"/>
                </a:solidFill>
                <a:latin typeface="Verdana"/>
                <a:ea typeface="Verdana"/>
                <a:cs typeface="Verdana"/>
                <a:sym typeface="Verdana"/>
              </a:defRPr>
            </a:lvl1pPr>
          </a:lstStyle>
          <a:p>
            <a:r>
              <a:rPr dirty="0"/>
              <a:t>hello@hashicorp.com</a:t>
            </a:r>
          </a:p>
        </p:txBody>
      </p:sp>
      <p:sp>
        <p:nvSpPr>
          <p:cNvPr id="199" name="Shape 199"/>
          <p:cNvSpPr/>
          <p:nvPr/>
        </p:nvSpPr>
        <p:spPr>
          <a:xfrm>
            <a:off x="8470371" y="12317610"/>
            <a:ext cx="3620541" cy="606318"/>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gn="r" defTabSz="2438400">
              <a:lnSpc>
                <a:spcPct val="90000"/>
              </a:lnSpc>
              <a:spcBef>
                <a:spcPts val="2600"/>
              </a:spcBef>
              <a:defRPr sz="2600" b="0">
                <a:solidFill>
                  <a:srgbClr val="000000"/>
                </a:solidFill>
                <a:latin typeface="Verdana"/>
                <a:ea typeface="Verdana"/>
                <a:cs typeface="Verdana"/>
                <a:sym typeface="Verdana"/>
              </a:defRPr>
            </a:lvl1pPr>
          </a:lstStyle>
          <a:p>
            <a:r>
              <a:rPr dirty="0"/>
              <a:t>www.hashicorp.com</a:t>
            </a:r>
          </a:p>
        </p:txBody>
      </p:sp>
      <p:pic>
        <p:nvPicPr>
          <p:cNvPr id="200" name="image29.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32616" y="9003494"/>
            <a:ext cx="3318768" cy="3318769"/>
          </a:xfrm>
          <a:prstGeom prst="rect">
            <a:avLst/>
          </a:prstGeom>
          <a:ln w="12700">
            <a:miter lim="400000"/>
          </a:ln>
        </p:spPr>
      </p:pic>
      <p:sp>
        <p:nvSpPr>
          <p:cNvPr id="201" name="Shape 201"/>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Info-Image-Terraform">
    <p:spTree>
      <p:nvGrpSpPr>
        <p:cNvPr id="1" name=""/>
        <p:cNvGrpSpPr/>
        <p:nvPr/>
      </p:nvGrpSpPr>
      <p:grpSpPr>
        <a:xfrm>
          <a:off x="0" y="0"/>
          <a:ext cx="0" cy="0"/>
          <a:chOff x="0" y="0"/>
          <a:chExt cx="0" cy="0"/>
        </a:xfrm>
      </p:grpSpPr>
      <p:pic>
        <p:nvPicPr>
          <p:cNvPr id="208" name="image14.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19" y="0"/>
            <a:ext cx="7358162" cy="13716435"/>
          </a:xfrm>
          <a:prstGeom prst="rect">
            <a:avLst/>
          </a:prstGeom>
          <a:ln w="12700">
            <a:miter lim="400000"/>
          </a:ln>
        </p:spPr>
      </p:pic>
      <p:grpSp>
        <p:nvGrpSpPr>
          <p:cNvPr id="213" name="Group 213"/>
          <p:cNvGrpSpPr/>
          <p:nvPr/>
        </p:nvGrpSpPr>
        <p:grpSpPr>
          <a:xfrm>
            <a:off x="659357" y="776666"/>
            <a:ext cx="1813537" cy="2060689"/>
            <a:chOff x="0" y="0"/>
            <a:chExt cx="1813536" cy="2060688"/>
          </a:xfrm>
        </p:grpSpPr>
        <p:sp>
          <p:nvSpPr>
            <p:cNvPr id="209" name="Shape 209"/>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10" name="Shape 210"/>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11" name="Shape 211"/>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12" name="Shape 212"/>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214" name="Shape 214"/>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
        <p:nvSpPr>
          <p:cNvPr id="215" name="Shape 215"/>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16" name="Shape 216"/>
          <p:cNvSpPr/>
          <p:nvPr/>
        </p:nvSpPr>
        <p:spPr>
          <a:xfrm>
            <a:off x="19445329" y="13141286"/>
            <a:ext cx="3242232" cy="4924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217" name="Shape 217"/>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218" name="Shape 218"/>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19" name="Shape 219"/>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Info-Text-Terraform">
    <p:spTree>
      <p:nvGrpSpPr>
        <p:cNvPr id="1" name=""/>
        <p:cNvGrpSpPr/>
        <p:nvPr/>
      </p:nvGrpSpPr>
      <p:grpSpPr>
        <a:xfrm>
          <a:off x="0" y="0"/>
          <a:ext cx="0" cy="0"/>
          <a:chOff x="0" y="0"/>
          <a:chExt cx="0" cy="0"/>
        </a:xfrm>
      </p:grpSpPr>
      <p:pic>
        <p:nvPicPr>
          <p:cNvPr id="226" name="image14.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19" y="0"/>
            <a:ext cx="7358162" cy="13716435"/>
          </a:xfrm>
          <a:prstGeom prst="rect">
            <a:avLst/>
          </a:prstGeom>
          <a:ln w="12700">
            <a:miter lim="400000"/>
          </a:ln>
        </p:spPr>
      </p:pic>
      <p:sp>
        <p:nvSpPr>
          <p:cNvPr id="227" name="Shape 227"/>
          <p:cNvSpPr>
            <a:spLocks noGrp="1"/>
          </p:cNvSpPr>
          <p:nvPr>
            <p:ph type="body" idx="1"/>
          </p:nvPr>
        </p:nvSpPr>
        <p:spPr>
          <a:xfrm>
            <a:off x="8014999" y="4094997"/>
            <a:ext cx="15711928" cy="8807871"/>
          </a:xfrm>
          <a:prstGeom prst="rect">
            <a:avLst/>
          </a:prstGeom>
        </p:spPr>
        <p:txBody>
          <a:bodyPr>
            <a:normAutofit/>
          </a:bodyPr>
          <a:lstStyle>
            <a:lvl1pPr marL="457200" indent="-457200" defTabSz="1828800">
              <a:spcBef>
                <a:spcPts val="1600"/>
              </a:spcBef>
              <a:buClr>
                <a:schemeClr val="accent4"/>
              </a:buClr>
              <a:buFont typeface="Wingdings-Regular"/>
              <a:buChar char="▪"/>
              <a:defRPr sz="4800">
                <a:solidFill>
                  <a:srgbClr val="44546A"/>
                </a:solidFill>
              </a:defRPr>
            </a:lvl1pPr>
            <a:lvl2pPr marL="800100" indent="-514350" defTabSz="1828800">
              <a:spcBef>
                <a:spcPts val="1600"/>
              </a:spcBef>
              <a:buClr>
                <a:schemeClr val="accent4"/>
              </a:buClr>
              <a:buFont typeface="Wingdings-Regular"/>
              <a:buChar char="–"/>
              <a:defRPr sz="4800">
                <a:solidFill>
                  <a:srgbClr val="44546A"/>
                </a:solidFill>
              </a:defRPr>
            </a:lvl2pPr>
            <a:lvl3pPr marL="1103766" indent="-587828" defTabSz="1828800">
              <a:spcBef>
                <a:spcPts val="1600"/>
              </a:spcBef>
              <a:buClr>
                <a:schemeClr val="accent4"/>
              </a:buClr>
              <a:buFont typeface="Wingdings-Regular"/>
              <a:buChar char="▪"/>
              <a:defRPr sz="4800">
                <a:solidFill>
                  <a:srgbClr val="44546A"/>
                </a:solidFill>
              </a:defRPr>
            </a:lvl3pPr>
            <a:lvl4pPr marL="1330778" indent="-587828" defTabSz="1828800">
              <a:spcBef>
                <a:spcPts val="1600"/>
              </a:spcBef>
              <a:buClr>
                <a:schemeClr val="accent4"/>
              </a:buClr>
              <a:buFont typeface="Wingdings-Regular"/>
              <a:buChar char="–"/>
              <a:defRPr sz="4800">
                <a:solidFill>
                  <a:srgbClr val="44546A"/>
                </a:solidFill>
              </a:defRPr>
            </a:lvl4pPr>
            <a:lvl5pPr marL="1557112" indent="-582387" defTabSz="1828800">
              <a:spcBef>
                <a:spcPts val="1600"/>
              </a:spcBef>
              <a:buClr>
                <a:schemeClr val="accent4"/>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232" name="Group 232"/>
          <p:cNvGrpSpPr/>
          <p:nvPr/>
        </p:nvGrpSpPr>
        <p:grpSpPr>
          <a:xfrm>
            <a:off x="659357" y="776666"/>
            <a:ext cx="1813537" cy="2060689"/>
            <a:chOff x="0" y="0"/>
            <a:chExt cx="1813536" cy="2060688"/>
          </a:xfrm>
        </p:grpSpPr>
        <p:sp>
          <p:nvSpPr>
            <p:cNvPr id="228" name="Shape 228"/>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29" name="Shape 229"/>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30" name="Shape 230"/>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31" name="Shape 231"/>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233" name="Shape 233"/>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34" name="Shape 234"/>
          <p:cNvSpPr/>
          <p:nvPr/>
        </p:nvSpPr>
        <p:spPr>
          <a:xfrm>
            <a:off x="19445329" y="13141286"/>
            <a:ext cx="3242232" cy="4924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235" name="Shape 235"/>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236" name="Shape 236"/>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37" name="Shape 237"/>
          <p:cNvSpPr>
            <a:spLocks noGrp="1"/>
          </p:cNvSpPr>
          <p:nvPr>
            <p:ph type="title"/>
          </p:nvPr>
        </p:nvSpPr>
        <p:spPr>
          <a:xfrm>
            <a:off x="-15657"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Info-Image-Consul">
    <p:spTree>
      <p:nvGrpSpPr>
        <p:cNvPr id="1" name=""/>
        <p:cNvGrpSpPr/>
        <p:nvPr/>
      </p:nvGrpSpPr>
      <p:grpSpPr>
        <a:xfrm>
          <a:off x="0" y="0"/>
          <a:ext cx="0" cy="0"/>
          <a:chOff x="0" y="0"/>
          <a:chExt cx="0" cy="0"/>
        </a:xfrm>
      </p:grpSpPr>
      <p:pic>
        <p:nvPicPr>
          <p:cNvPr id="265" name="image15.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266" name="Shape 266"/>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
        <p:nvSpPr>
          <p:cNvPr id="267" name="Shape 267"/>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68" name="Shape 268"/>
          <p:cNvSpPr/>
          <p:nvPr/>
        </p:nvSpPr>
        <p:spPr>
          <a:xfrm>
            <a:off x="19445329" y="13141286"/>
            <a:ext cx="3242232" cy="4924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278" name="Group 278"/>
          <p:cNvGrpSpPr/>
          <p:nvPr/>
        </p:nvGrpSpPr>
        <p:grpSpPr>
          <a:xfrm>
            <a:off x="659357" y="662175"/>
            <a:ext cx="1991242" cy="1950721"/>
            <a:chOff x="0" y="0"/>
            <a:chExt cx="1991241" cy="1950720"/>
          </a:xfrm>
        </p:grpSpPr>
        <p:sp>
          <p:nvSpPr>
            <p:cNvPr id="269" name="Shape 269"/>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0" name="Shape 270"/>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1" name="Shape 271"/>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2" name="Shape 272"/>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3" name="Shape 273"/>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4" name="Shape 274"/>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5" name="Shape 275"/>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6" name="Shape 276"/>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7" name="Shape 277"/>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grpSp>
      <p:sp>
        <p:nvSpPr>
          <p:cNvPr id="279" name="Shape 279"/>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280" name="Shape 280"/>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81" name="Shape 281"/>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Info-Text-Consul">
    <p:spTree>
      <p:nvGrpSpPr>
        <p:cNvPr id="1" name=""/>
        <p:cNvGrpSpPr/>
        <p:nvPr/>
      </p:nvGrpSpPr>
      <p:grpSpPr>
        <a:xfrm>
          <a:off x="0" y="0"/>
          <a:ext cx="0" cy="0"/>
          <a:chOff x="0" y="0"/>
          <a:chExt cx="0" cy="0"/>
        </a:xfrm>
      </p:grpSpPr>
      <p:sp>
        <p:nvSpPr>
          <p:cNvPr id="288" name="Shape 288"/>
          <p:cNvSpPr>
            <a:spLocks noGrp="1"/>
          </p:cNvSpPr>
          <p:nvPr>
            <p:ph type="body" idx="1"/>
          </p:nvPr>
        </p:nvSpPr>
        <p:spPr>
          <a:xfrm>
            <a:off x="8014999" y="4122458"/>
            <a:ext cx="15785906" cy="8807920"/>
          </a:xfrm>
          <a:prstGeom prst="rect">
            <a:avLst/>
          </a:prstGeom>
        </p:spPr>
        <p:txBody>
          <a:bodyPr>
            <a:normAutofit/>
          </a:bodyPr>
          <a:lstStyle>
            <a:lvl1pPr marL="457200" indent="-457200" defTabSz="1828800">
              <a:spcBef>
                <a:spcPts val="1600"/>
              </a:spcBef>
              <a:buClr>
                <a:schemeClr val="accent6"/>
              </a:buClr>
              <a:buFont typeface="Wingdings-Regular"/>
              <a:buChar char="▪"/>
              <a:defRPr sz="4800">
                <a:solidFill>
                  <a:srgbClr val="44546A"/>
                </a:solidFill>
              </a:defRPr>
            </a:lvl1pPr>
            <a:lvl2pPr marL="800100" indent="-514350" defTabSz="1828800">
              <a:spcBef>
                <a:spcPts val="1600"/>
              </a:spcBef>
              <a:buClr>
                <a:schemeClr val="accent6"/>
              </a:buClr>
              <a:buFont typeface="Wingdings-Regular"/>
              <a:buChar char="–"/>
              <a:defRPr sz="4800">
                <a:solidFill>
                  <a:srgbClr val="44546A"/>
                </a:solidFill>
              </a:defRPr>
            </a:lvl2pPr>
            <a:lvl3pPr marL="1103766" indent="-587828" defTabSz="1828800">
              <a:spcBef>
                <a:spcPts val="1600"/>
              </a:spcBef>
              <a:buClr>
                <a:schemeClr val="accent6"/>
              </a:buClr>
              <a:buFont typeface="Wingdings-Regular"/>
              <a:buChar char="▪"/>
              <a:defRPr sz="4800">
                <a:solidFill>
                  <a:srgbClr val="44546A"/>
                </a:solidFill>
              </a:defRPr>
            </a:lvl3pPr>
            <a:lvl4pPr marL="1330778" indent="-587828" defTabSz="1828800">
              <a:spcBef>
                <a:spcPts val="1600"/>
              </a:spcBef>
              <a:buClr>
                <a:schemeClr val="accent6"/>
              </a:buClr>
              <a:buFont typeface="Wingdings-Regular"/>
              <a:buChar char="–"/>
              <a:defRPr sz="4800">
                <a:solidFill>
                  <a:srgbClr val="44546A"/>
                </a:solidFill>
              </a:defRPr>
            </a:lvl4pPr>
            <a:lvl5pPr marL="1557112" indent="-582387" defTabSz="1828800">
              <a:spcBef>
                <a:spcPts val="1600"/>
              </a:spcBef>
              <a:buClr>
                <a:schemeClr val="accent6"/>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pic>
        <p:nvPicPr>
          <p:cNvPr id="289" name="image15.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290" name="Shape 290"/>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91" name="Shape 291"/>
          <p:cNvSpPr/>
          <p:nvPr/>
        </p:nvSpPr>
        <p:spPr>
          <a:xfrm>
            <a:off x="19445329" y="13141286"/>
            <a:ext cx="3242232" cy="4924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301" name="Group 301"/>
          <p:cNvGrpSpPr/>
          <p:nvPr/>
        </p:nvGrpSpPr>
        <p:grpSpPr>
          <a:xfrm>
            <a:off x="659357" y="662175"/>
            <a:ext cx="1991242" cy="1950721"/>
            <a:chOff x="0" y="0"/>
            <a:chExt cx="1991241" cy="1950720"/>
          </a:xfrm>
        </p:grpSpPr>
        <p:sp>
          <p:nvSpPr>
            <p:cNvPr id="292" name="Shape 292"/>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3" name="Shape 293"/>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4" name="Shape 294"/>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5" name="Shape 295"/>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6" name="Shape 296"/>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7" name="Shape 297"/>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8" name="Shape 298"/>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9" name="Shape 299"/>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00" name="Shape 300"/>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grpSp>
      <p:sp>
        <p:nvSpPr>
          <p:cNvPr id="302" name="Shape 302"/>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303" name="Shape 303"/>
          <p:cNvSpPr>
            <a:spLocks noGrp="1"/>
          </p:cNvSpPr>
          <p:nvPr>
            <p:ph type="title"/>
          </p:nvPr>
        </p:nvSpPr>
        <p:spPr>
          <a:xfrm>
            <a:off x="6030" y="4547424"/>
            <a:ext cx="6616701" cy="2976502"/>
          </a:xfrm>
          <a:prstGeom prst="rect">
            <a:avLst/>
          </a:prstGeom>
        </p:spPr>
        <p:txBody>
          <a:bodyPr anchor="b"/>
          <a:lstStyle>
            <a:lvl1pPr>
              <a:lnSpc>
                <a:spcPts val="5000"/>
              </a:lnSpc>
              <a:defRPr sz="4800">
                <a:solidFill>
                  <a:srgbClr val="FFFFFF"/>
                </a:solidFill>
              </a:defRPr>
            </a:lvl1pPr>
          </a:lstStyle>
          <a:p>
            <a:r>
              <a:t>Title Text</a:t>
            </a:r>
          </a:p>
        </p:txBody>
      </p:sp>
      <p:sp>
        <p:nvSpPr>
          <p:cNvPr id="304" name="Shape 304"/>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Info-CodeBox-Consul">
    <p:spTree>
      <p:nvGrpSpPr>
        <p:cNvPr id="1" name=""/>
        <p:cNvGrpSpPr/>
        <p:nvPr/>
      </p:nvGrpSpPr>
      <p:grpSpPr>
        <a:xfrm>
          <a:off x="0" y="0"/>
          <a:ext cx="0" cy="0"/>
          <a:chOff x="0" y="0"/>
          <a:chExt cx="0" cy="0"/>
        </a:xfrm>
      </p:grpSpPr>
      <p:pic>
        <p:nvPicPr>
          <p:cNvPr id="311" name="image15.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312" name="Shape 312"/>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13" name="Shape 313"/>
          <p:cNvSpPr/>
          <p:nvPr/>
        </p:nvSpPr>
        <p:spPr>
          <a:xfrm>
            <a:off x="19445329" y="13141286"/>
            <a:ext cx="3242232" cy="4924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323" name="Group 323"/>
          <p:cNvGrpSpPr/>
          <p:nvPr/>
        </p:nvGrpSpPr>
        <p:grpSpPr>
          <a:xfrm>
            <a:off x="659357" y="662175"/>
            <a:ext cx="1991242" cy="1950721"/>
            <a:chOff x="0" y="0"/>
            <a:chExt cx="1991241" cy="1950720"/>
          </a:xfrm>
        </p:grpSpPr>
        <p:sp>
          <p:nvSpPr>
            <p:cNvPr id="314" name="Shape 314"/>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5" name="Shape 315"/>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6" name="Shape 316"/>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7" name="Shape 317"/>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8" name="Shape 318"/>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9" name="Shape 319"/>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20" name="Shape 320"/>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21" name="Shape 321"/>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22" name="Shape 322"/>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grpSp>
      <p:sp>
        <p:nvSpPr>
          <p:cNvPr id="324" name="Shape 324"/>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325" name="Shape 325"/>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326" name="Shape 326"/>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327" name="Shape 327"/>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28" name="Shape 32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
        <p:nvSpPr>
          <p:cNvPr id="329" name="Shape 329"/>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330" name="Shape 330"/>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Slide - Rise">
    <p:bg>
      <p:bgPr>
        <a:solidFill>
          <a:srgbClr val="000000"/>
        </a:solidFill>
        <a:effectLst/>
      </p:bgPr>
    </p:bg>
    <p:spTree>
      <p:nvGrpSpPr>
        <p:cNvPr id="1" name=""/>
        <p:cNvGrpSpPr/>
        <p:nvPr/>
      </p:nvGrpSpPr>
      <p:grpSpPr>
        <a:xfrm>
          <a:off x="0" y="0"/>
          <a:ext cx="0" cy="0"/>
          <a:chOff x="0" y="0"/>
          <a:chExt cx="0" cy="0"/>
        </a:xfrm>
      </p:grpSpPr>
      <p:pic>
        <p:nvPicPr>
          <p:cNvPr id="25" name="image3.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26" name="Shape 26"/>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27" name="Shape 27"/>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8" name="Shape 28"/>
          <p:cNvSpPr/>
          <p:nvPr/>
        </p:nvSpPr>
        <p:spPr>
          <a:xfrm>
            <a:off x="2336799" y="12859187"/>
            <a:ext cx="4290647"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rPr dirty="0"/>
              <a:t>Copyright © </a:t>
            </a:r>
            <a:r>
              <a:rPr lang="en-US" dirty="0"/>
              <a:t>2020</a:t>
            </a:r>
            <a:r>
              <a:rPr dirty="0"/>
              <a:t> HashiCorp</a:t>
            </a:r>
          </a:p>
        </p:txBody>
      </p:sp>
      <p:pic>
        <p:nvPicPr>
          <p:cNvPr id="29"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30" name="Shape 30"/>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31" name="Shape 31"/>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32" name="Shape 32"/>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Info-Image-Vault">
    <p:spTree>
      <p:nvGrpSpPr>
        <p:cNvPr id="1" name=""/>
        <p:cNvGrpSpPr/>
        <p:nvPr/>
      </p:nvGrpSpPr>
      <p:grpSpPr>
        <a:xfrm>
          <a:off x="0" y="0"/>
          <a:ext cx="0" cy="0"/>
          <a:chOff x="0" y="0"/>
          <a:chExt cx="0" cy="0"/>
        </a:xfrm>
      </p:grpSpPr>
      <p:pic>
        <p:nvPicPr>
          <p:cNvPr id="337" name="image16.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38" name="Shape 338"/>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dirty="0"/>
          </a:p>
        </p:txBody>
      </p:sp>
      <p:grpSp>
        <p:nvGrpSpPr>
          <p:cNvPr id="346" name="Group 346"/>
          <p:cNvGrpSpPr/>
          <p:nvPr/>
        </p:nvGrpSpPr>
        <p:grpSpPr>
          <a:xfrm>
            <a:off x="705842" y="643031"/>
            <a:ext cx="2099012" cy="2105871"/>
            <a:chOff x="0" y="0"/>
            <a:chExt cx="2099011" cy="2105869"/>
          </a:xfrm>
        </p:grpSpPr>
        <p:sp>
          <p:nvSpPr>
            <p:cNvPr id="339" name="Shape 339"/>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0" name="Shape 340"/>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1" name="Shape 341"/>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2" name="Shape 342"/>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3" name="Shape 343"/>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4" name="Shape 344"/>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5" name="Shape 345"/>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347" name="Shape 347"/>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48" name="Shape 348"/>
          <p:cNvSpPr/>
          <p:nvPr/>
        </p:nvSpPr>
        <p:spPr>
          <a:xfrm>
            <a:off x="19445329" y="13141286"/>
            <a:ext cx="3242232" cy="4924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349" name="Shape 349"/>
          <p:cNvSpPr>
            <a:spLocks noGrp="1"/>
          </p:cNvSpPr>
          <p:nvPr>
            <p:ph type="title"/>
          </p:nvPr>
        </p:nvSpPr>
        <p:spPr>
          <a:xfrm>
            <a:off x="-2060" y="4547424"/>
            <a:ext cx="6612847" cy="2976502"/>
          </a:xfrm>
          <a:prstGeom prst="rect">
            <a:avLst/>
          </a:prstGeom>
        </p:spPr>
        <p:txBody>
          <a:bodyPr anchor="b"/>
          <a:lstStyle>
            <a:lvl1pPr marL="12700" indent="-12700">
              <a:lnSpc>
                <a:spcPts val="5000"/>
              </a:lnSpc>
              <a:defRPr sz="4800">
                <a:solidFill>
                  <a:srgbClr val="FFFFFF"/>
                </a:solidFill>
              </a:defRPr>
            </a:lvl1pPr>
          </a:lstStyle>
          <a:p>
            <a:r>
              <a:t>Title Text</a:t>
            </a:r>
          </a:p>
        </p:txBody>
      </p:sp>
      <p:sp>
        <p:nvSpPr>
          <p:cNvPr id="350" name="Shape 350"/>
          <p:cNvSpPr>
            <a:spLocks noGrp="1"/>
          </p:cNvSpPr>
          <p:nvPr>
            <p:ph type="body" sz="quarter" idx="13"/>
          </p:nvPr>
        </p:nvSpPr>
        <p:spPr>
          <a:xfrm>
            <a:off x="-1" y="7657141"/>
            <a:ext cx="6585388" cy="3368285"/>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51" name="Shape 351"/>
          <p:cNvSpPr>
            <a:spLocks noGrp="1"/>
          </p:cNvSpPr>
          <p:nvPr>
            <p:ph type="pic" idx="14"/>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Info-Text-Vault">
    <p:spTree>
      <p:nvGrpSpPr>
        <p:cNvPr id="1" name=""/>
        <p:cNvGrpSpPr/>
        <p:nvPr/>
      </p:nvGrpSpPr>
      <p:grpSpPr>
        <a:xfrm>
          <a:off x="0" y="0"/>
          <a:ext cx="0" cy="0"/>
          <a:chOff x="0" y="0"/>
          <a:chExt cx="0" cy="0"/>
        </a:xfrm>
      </p:grpSpPr>
      <p:pic>
        <p:nvPicPr>
          <p:cNvPr id="358" name="image16.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59" name="Shape 359"/>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dirty="0"/>
          </a:p>
        </p:txBody>
      </p:sp>
      <p:grpSp>
        <p:nvGrpSpPr>
          <p:cNvPr id="367" name="Group 367"/>
          <p:cNvGrpSpPr/>
          <p:nvPr/>
        </p:nvGrpSpPr>
        <p:grpSpPr>
          <a:xfrm>
            <a:off x="705842" y="643031"/>
            <a:ext cx="2099012" cy="2105871"/>
            <a:chOff x="0" y="0"/>
            <a:chExt cx="2099011" cy="2105869"/>
          </a:xfrm>
        </p:grpSpPr>
        <p:sp>
          <p:nvSpPr>
            <p:cNvPr id="360" name="Shape 360"/>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1" name="Shape 361"/>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2" name="Shape 362"/>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3" name="Shape 363"/>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4" name="Shape 364"/>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5" name="Shape 365"/>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6" name="Shape 366"/>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368" name="Shape 368"/>
          <p:cNvSpPr>
            <a:spLocks noGrp="1"/>
          </p:cNvSpPr>
          <p:nvPr>
            <p:ph type="body" idx="1"/>
          </p:nvPr>
        </p:nvSpPr>
        <p:spPr>
          <a:xfrm>
            <a:off x="8014999" y="4128163"/>
            <a:ext cx="15711928" cy="8814917"/>
          </a:xfrm>
          <a:prstGeom prst="rect">
            <a:avLst/>
          </a:prstGeom>
        </p:spPr>
        <p:txBody>
          <a:bodyPr>
            <a:normAutofit/>
          </a:bodyPr>
          <a:lstStyle>
            <a:lvl1pPr marL="457200" indent="-457200" defTabSz="1828800">
              <a:spcBef>
                <a:spcPts val="1600"/>
              </a:spcBef>
              <a:buClr>
                <a:srgbClr val="808080"/>
              </a:buClr>
              <a:buFont typeface="Wingdings-Regular"/>
              <a:buChar char="▪"/>
              <a:defRPr sz="4800">
                <a:solidFill>
                  <a:srgbClr val="44546A"/>
                </a:solidFill>
              </a:defRPr>
            </a:lvl1pPr>
            <a:lvl2pPr marL="800100" indent="-514350" defTabSz="1828800">
              <a:spcBef>
                <a:spcPts val="1600"/>
              </a:spcBef>
              <a:buClr>
                <a:srgbClr val="808080"/>
              </a:buClr>
              <a:buFont typeface="Wingdings-Regular"/>
              <a:buChar char="–"/>
              <a:defRPr sz="4800">
                <a:solidFill>
                  <a:srgbClr val="44546A"/>
                </a:solidFill>
              </a:defRPr>
            </a:lvl2pPr>
            <a:lvl3pPr marL="1103766" indent="-587828" defTabSz="1828800">
              <a:spcBef>
                <a:spcPts val="1600"/>
              </a:spcBef>
              <a:buClr>
                <a:srgbClr val="808080"/>
              </a:buClr>
              <a:buFont typeface="Wingdings-Regular"/>
              <a:buChar char="▪"/>
              <a:defRPr sz="4800">
                <a:solidFill>
                  <a:srgbClr val="44546A"/>
                </a:solidFill>
              </a:defRPr>
            </a:lvl3pPr>
            <a:lvl4pPr marL="1330778" indent="-587828" defTabSz="1828800">
              <a:spcBef>
                <a:spcPts val="1600"/>
              </a:spcBef>
              <a:buClr>
                <a:srgbClr val="808080"/>
              </a:buClr>
              <a:buFont typeface="Wingdings-Regular"/>
              <a:buChar char="–"/>
              <a:defRPr sz="4800">
                <a:solidFill>
                  <a:srgbClr val="44546A"/>
                </a:solidFill>
              </a:defRPr>
            </a:lvl4pPr>
            <a:lvl5pPr marL="1557112" indent="-582387" defTabSz="1828800">
              <a:spcBef>
                <a:spcPts val="1600"/>
              </a:spcBef>
              <a:buClr>
                <a:srgbClr val="808080"/>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369" name="Shape 369"/>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70" name="Shape 370"/>
          <p:cNvSpPr/>
          <p:nvPr/>
        </p:nvSpPr>
        <p:spPr>
          <a:xfrm>
            <a:off x="19445329" y="13141286"/>
            <a:ext cx="3242232" cy="4924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371" name="Shape 371"/>
          <p:cNvSpPr>
            <a:spLocks noGrp="1"/>
          </p:cNvSpPr>
          <p:nvPr>
            <p:ph type="title"/>
          </p:nvPr>
        </p:nvSpPr>
        <p:spPr>
          <a:xfrm>
            <a:off x="-2060" y="4547424"/>
            <a:ext cx="6612847" cy="2976502"/>
          </a:xfrm>
          <a:prstGeom prst="rect">
            <a:avLst/>
          </a:prstGeom>
        </p:spPr>
        <p:txBody>
          <a:bodyPr anchor="b"/>
          <a:lstStyle>
            <a:lvl1pPr>
              <a:lnSpc>
                <a:spcPts val="5000"/>
              </a:lnSpc>
              <a:defRPr sz="4800">
                <a:solidFill>
                  <a:srgbClr val="FFFFFF"/>
                </a:solidFill>
              </a:defRPr>
            </a:lvl1pPr>
          </a:lstStyle>
          <a:p>
            <a:r>
              <a:t>Title Text</a:t>
            </a:r>
          </a:p>
        </p:txBody>
      </p:sp>
      <p:sp>
        <p:nvSpPr>
          <p:cNvPr id="372" name="Shape 372"/>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Info-Code-Vault">
    <p:spTree>
      <p:nvGrpSpPr>
        <p:cNvPr id="1" name=""/>
        <p:cNvGrpSpPr/>
        <p:nvPr/>
      </p:nvGrpSpPr>
      <p:grpSpPr>
        <a:xfrm>
          <a:off x="0" y="0"/>
          <a:ext cx="0" cy="0"/>
          <a:chOff x="0" y="0"/>
          <a:chExt cx="0" cy="0"/>
        </a:xfrm>
      </p:grpSpPr>
      <p:pic>
        <p:nvPicPr>
          <p:cNvPr id="379" name="image16.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80" name="Shape 380"/>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dirty="0"/>
          </a:p>
        </p:txBody>
      </p:sp>
      <p:grpSp>
        <p:nvGrpSpPr>
          <p:cNvPr id="388" name="Group 388"/>
          <p:cNvGrpSpPr/>
          <p:nvPr/>
        </p:nvGrpSpPr>
        <p:grpSpPr>
          <a:xfrm>
            <a:off x="705842" y="643031"/>
            <a:ext cx="2099012" cy="2105871"/>
            <a:chOff x="0" y="0"/>
            <a:chExt cx="2099011" cy="2105869"/>
          </a:xfrm>
        </p:grpSpPr>
        <p:sp>
          <p:nvSpPr>
            <p:cNvPr id="381" name="Shape 381"/>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2" name="Shape 382"/>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3" name="Shape 383"/>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4" name="Shape 384"/>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5" name="Shape 385"/>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6" name="Shape 386"/>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7" name="Shape 387"/>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389" name="Shape 389"/>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90" name="Shape 390"/>
          <p:cNvSpPr/>
          <p:nvPr/>
        </p:nvSpPr>
        <p:spPr>
          <a:xfrm>
            <a:off x="19445329" y="13141286"/>
            <a:ext cx="3242232" cy="4924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391" name="Shape 391"/>
          <p:cNvSpPr>
            <a:spLocks noGrp="1"/>
          </p:cNvSpPr>
          <p:nvPr>
            <p:ph type="title"/>
          </p:nvPr>
        </p:nvSpPr>
        <p:spPr>
          <a:xfrm>
            <a:off x="-2060" y="4547424"/>
            <a:ext cx="6612847" cy="2976502"/>
          </a:xfrm>
          <a:prstGeom prst="rect">
            <a:avLst/>
          </a:prstGeom>
        </p:spPr>
        <p:txBody>
          <a:bodyPr anchor="b"/>
          <a:lstStyle>
            <a:lvl1pPr>
              <a:lnSpc>
                <a:spcPts val="5000"/>
              </a:lnSpc>
              <a:defRPr sz="4800">
                <a:solidFill>
                  <a:srgbClr val="FFFFFF"/>
                </a:solidFill>
              </a:defRPr>
            </a:lvl1pPr>
          </a:lstStyle>
          <a:p>
            <a:r>
              <a:t>Title Text</a:t>
            </a:r>
          </a:p>
        </p:txBody>
      </p:sp>
      <p:sp>
        <p:nvSpPr>
          <p:cNvPr id="392" name="Shape 392"/>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93" name="Shape 393"/>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394" name="Shape 394"/>
          <p:cNvSpPr/>
          <p:nvPr/>
        </p:nvSpPr>
        <p:spPr>
          <a:xfrm>
            <a:off x="8525562" y="2479554"/>
            <a:ext cx="14677338"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395" name="Shape 395"/>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396" name="Shape 396"/>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Info-Image-Nomad">
    <p:spTree>
      <p:nvGrpSpPr>
        <p:cNvPr id="1" name=""/>
        <p:cNvGrpSpPr/>
        <p:nvPr/>
      </p:nvGrpSpPr>
      <p:grpSpPr>
        <a:xfrm>
          <a:off x="0" y="0"/>
          <a:ext cx="0" cy="0"/>
          <a:chOff x="0" y="0"/>
          <a:chExt cx="0" cy="0"/>
        </a:xfrm>
      </p:grpSpPr>
      <p:pic>
        <p:nvPicPr>
          <p:cNvPr id="403" name="image17.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grpSp>
        <p:nvGrpSpPr>
          <p:cNvPr id="407" name="Group 407"/>
          <p:cNvGrpSpPr/>
          <p:nvPr/>
        </p:nvGrpSpPr>
        <p:grpSpPr>
          <a:xfrm>
            <a:off x="653685" y="610965"/>
            <a:ext cx="1971097" cy="2266393"/>
            <a:chOff x="0" y="0"/>
            <a:chExt cx="1971095" cy="2266391"/>
          </a:xfrm>
        </p:grpSpPr>
        <p:sp>
          <p:nvSpPr>
            <p:cNvPr id="404" name="Shape 404"/>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05" name="Shape 405"/>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06" name="Shape 406"/>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08" name="Shape 408"/>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409" name="Shape 409"/>
          <p:cNvSpPr/>
          <p:nvPr/>
        </p:nvSpPr>
        <p:spPr>
          <a:xfrm>
            <a:off x="19445329" y="13141286"/>
            <a:ext cx="3242232" cy="4924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410" name="Shape 410"/>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
        <p:nvSpPr>
          <p:cNvPr id="411" name="Shape 411"/>
          <p:cNvSpPr/>
          <p:nvPr/>
        </p:nvSpPr>
        <p:spPr>
          <a:xfrm>
            <a:off x="28890" y="410515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dirty="0"/>
          </a:p>
        </p:txBody>
      </p:sp>
      <p:sp>
        <p:nvSpPr>
          <p:cNvPr id="412" name="Shape 412"/>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13" name="Shape 413"/>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Info-Text-Nomad">
    <p:spTree>
      <p:nvGrpSpPr>
        <p:cNvPr id="1" name=""/>
        <p:cNvGrpSpPr/>
        <p:nvPr/>
      </p:nvGrpSpPr>
      <p:grpSpPr>
        <a:xfrm>
          <a:off x="0" y="0"/>
          <a:ext cx="0" cy="0"/>
          <a:chOff x="0" y="0"/>
          <a:chExt cx="0" cy="0"/>
        </a:xfrm>
      </p:grpSpPr>
      <p:sp>
        <p:nvSpPr>
          <p:cNvPr id="420" name="Shape 420"/>
          <p:cNvSpPr>
            <a:spLocks noGrp="1"/>
          </p:cNvSpPr>
          <p:nvPr>
            <p:ph type="body" idx="1"/>
          </p:nvPr>
        </p:nvSpPr>
        <p:spPr>
          <a:xfrm>
            <a:off x="8014999" y="4133223"/>
            <a:ext cx="15711929" cy="8809857"/>
          </a:xfrm>
          <a:prstGeom prst="rect">
            <a:avLst/>
          </a:prstGeom>
        </p:spPr>
        <p:txBody>
          <a:bodyPr>
            <a:normAutofit/>
          </a:bodyPr>
          <a:lstStyle>
            <a:lvl1pPr marL="457200" indent="-457200" defTabSz="1828800">
              <a:spcBef>
                <a:spcPts val="1600"/>
              </a:spcBef>
              <a:buClr>
                <a:schemeClr val="accent5"/>
              </a:buClr>
              <a:buFont typeface="Wingdings-Regular"/>
              <a:buChar char="▪"/>
              <a:defRPr sz="4800">
                <a:solidFill>
                  <a:srgbClr val="44546A"/>
                </a:solidFill>
              </a:defRPr>
            </a:lvl1pPr>
            <a:lvl2pPr marL="800100" indent="-514350" defTabSz="1828800">
              <a:spcBef>
                <a:spcPts val="1600"/>
              </a:spcBef>
              <a:buClr>
                <a:schemeClr val="accent5"/>
              </a:buClr>
              <a:buFont typeface="Wingdings-Regular"/>
              <a:buChar char="–"/>
              <a:defRPr sz="4800">
                <a:solidFill>
                  <a:srgbClr val="44546A"/>
                </a:solidFill>
              </a:defRPr>
            </a:lvl2pPr>
            <a:lvl3pPr marL="1103766" indent="-587828" defTabSz="1828800">
              <a:spcBef>
                <a:spcPts val="1600"/>
              </a:spcBef>
              <a:buClr>
                <a:schemeClr val="accent5"/>
              </a:buClr>
              <a:buFont typeface="Wingdings-Regular"/>
              <a:buChar char="▪"/>
              <a:defRPr sz="4800">
                <a:solidFill>
                  <a:srgbClr val="44546A"/>
                </a:solidFill>
              </a:defRPr>
            </a:lvl3pPr>
            <a:lvl4pPr marL="1330778" indent="-587828" defTabSz="1828800">
              <a:spcBef>
                <a:spcPts val="1600"/>
              </a:spcBef>
              <a:buClr>
                <a:schemeClr val="accent5"/>
              </a:buClr>
              <a:buFont typeface="Wingdings-Regular"/>
              <a:buChar char="–"/>
              <a:defRPr sz="4800">
                <a:solidFill>
                  <a:srgbClr val="44546A"/>
                </a:solidFill>
              </a:defRPr>
            </a:lvl4pPr>
            <a:lvl5pPr marL="1557112" indent="-582387" defTabSz="1828800">
              <a:spcBef>
                <a:spcPts val="1600"/>
              </a:spcBef>
              <a:buClr>
                <a:schemeClr val="accent5"/>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pic>
        <p:nvPicPr>
          <p:cNvPr id="421" name="image17.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grpSp>
        <p:nvGrpSpPr>
          <p:cNvPr id="425" name="Group 425"/>
          <p:cNvGrpSpPr/>
          <p:nvPr/>
        </p:nvGrpSpPr>
        <p:grpSpPr>
          <a:xfrm>
            <a:off x="653685" y="610965"/>
            <a:ext cx="1971097" cy="2266393"/>
            <a:chOff x="0" y="0"/>
            <a:chExt cx="1971095" cy="2266391"/>
          </a:xfrm>
        </p:grpSpPr>
        <p:sp>
          <p:nvSpPr>
            <p:cNvPr id="422" name="Shape 422"/>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23" name="Shape 423"/>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24" name="Shape 424"/>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26" name="Shape 426"/>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427" name="Shape 427"/>
          <p:cNvSpPr/>
          <p:nvPr/>
        </p:nvSpPr>
        <p:spPr>
          <a:xfrm>
            <a:off x="19445329" y="13141286"/>
            <a:ext cx="3242232" cy="4924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428" name="Shape 428"/>
          <p:cNvSpPr/>
          <p:nvPr/>
        </p:nvSpPr>
        <p:spPr>
          <a:xfrm>
            <a:off x="6030" y="409499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dirty="0"/>
          </a:p>
        </p:txBody>
      </p:sp>
      <p:sp>
        <p:nvSpPr>
          <p:cNvPr id="429" name="Shape 429"/>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30" name="Shape 430"/>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Info-CodeBox-Nomad">
    <p:spTree>
      <p:nvGrpSpPr>
        <p:cNvPr id="1" name=""/>
        <p:cNvGrpSpPr/>
        <p:nvPr/>
      </p:nvGrpSpPr>
      <p:grpSpPr>
        <a:xfrm>
          <a:off x="0" y="0"/>
          <a:ext cx="0" cy="0"/>
          <a:chOff x="0" y="0"/>
          <a:chExt cx="0" cy="0"/>
        </a:xfrm>
      </p:grpSpPr>
      <p:pic>
        <p:nvPicPr>
          <p:cNvPr id="437" name="image17.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sp>
        <p:nvSpPr>
          <p:cNvPr id="438" name="Shape 438"/>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439" name="Shape 439"/>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440" name="Shape 440"/>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441" name="Shape 441"/>
          <p:cNvSpPr/>
          <p:nvPr/>
        </p:nvSpPr>
        <p:spPr>
          <a:xfrm>
            <a:off x="19445329" y="13141286"/>
            <a:ext cx="3242232" cy="4924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grpSp>
        <p:nvGrpSpPr>
          <p:cNvPr id="445" name="Group 445"/>
          <p:cNvGrpSpPr/>
          <p:nvPr/>
        </p:nvGrpSpPr>
        <p:grpSpPr>
          <a:xfrm>
            <a:off x="653685" y="610965"/>
            <a:ext cx="1971097" cy="2266393"/>
            <a:chOff x="0" y="0"/>
            <a:chExt cx="1971095" cy="2266391"/>
          </a:xfrm>
        </p:grpSpPr>
        <p:sp>
          <p:nvSpPr>
            <p:cNvPr id="442" name="Shape 442"/>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43" name="Shape 443"/>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44" name="Shape 444"/>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46" name="Shape 446"/>
          <p:cNvSpPr/>
          <p:nvPr/>
        </p:nvSpPr>
        <p:spPr>
          <a:xfrm>
            <a:off x="6030" y="409499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dirty="0"/>
          </a:p>
        </p:txBody>
      </p:sp>
      <p:sp>
        <p:nvSpPr>
          <p:cNvPr id="447" name="Shape 447"/>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48" name="Shape 44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
        <p:nvSpPr>
          <p:cNvPr id="449" name="Shape 449"/>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450" name="Shape 450"/>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Body w/title">
    <p:spTree>
      <p:nvGrpSpPr>
        <p:cNvPr id="1" name=""/>
        <p:cNvGrpSpPr/>
        <p:nvPr/>
      </p:nvGrpSpPr>
      <p:grpSpPr>
        <a:xfrm>
          <a:off x="0" y="0"/>
          <a:ext cx="0" cy="0"/>
          <a:chOff x="0" y="0"/>
          <a:chExt cx="0" cy="0"/>
        </a:xfrm>
      </p:grpSpPr>
      <p:pic>
        <p:nvPicPr>
          <p:cNvPr id="457"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458" name="Shape 458"/>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459" name="Shape 459"/>
          <p:cNvSpPr>
            <a:spLocks noGrp="1"/>
          </p:cNvSpPr>
          <p:nvPr>
            <p:ph type="body" idx="1" hasCustomPrompt="1"/>
          </p:nvPr>
        </p:nvSpPr>
        <p:spPr>
          <a:xfrm>
            <a:off x="1453186" y="2851929"/>
            <a:ext cx="21745481" cy="9739082"/>
          </a:xfrm>
          <a:prstGeom prst="rect">
            <a:avLst/>
          </a:prstGeom>
        </p:spPr>
        <p:txBody>
          <a:bodyPr>
            <a:normAutofit/>
          </a:bodyPr>
          <a:lstStyle>
            <a:lvl1pPr marL="633413" indent="-611188" defTabSz="1828800">
              <a:lnSpc>
                <a:spcPct val="110000"/>
              </a:lnSpc>
              <a:spcBef>
                <a:spcPts val="1200"/>
              </a:spcBef>
              <a:spcAft>
                <a:spcPts val="300"/>
              </a:spcAft>
              <a:buClr>
                <a:schemeClr val="accent1"/>
              </a:buClr>
              <a:buFont typeface="Wingdings-Regular"/>
              <a:buChar char="▪"/>
              <a:tabLst/>
              <a:defRPr sz="4800">
                <a:solidFill>
                  <a:srgbClr val="44546A"/>
                </a:solidFill>
              </a:defRPr>
            </a:lvl1pPr>
            <a:lvl2pPr marL="800100" indent="-514350" defTabSz="1828800">
              <a:lnSpc>
                <a:spcPct val="100000"/>
              </a:lnSpc>
              <a:spcBef>
                <a:spcPts val="1200"/>
              </a:spcBef>
              <a:spcAft>
                <a:spcPts val="0"/>
              </a:spcAft>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400">
                <a:solidFill>
                  <a:srgbClr val="44546A"/>
                </a:solidFill>
              </a:defRPr>
            </a:lvl3pPr>
            <a:lvl4pPr marL="1330778" indent="-587828" defTabSz="1828800">
              <a:spcBef>
                <a:spcPts val="1600"/>
              </a:spcBef>
              <a:buClr>
                <a:schemeClr val="accent1"/>
              </a:buClr>
              <a:buFont typeface="Wingdings-Regular"/>
              <a:buChar char="–"/>
              <a:defRPr sz="4000">
                <a:solidFill>
                  <a:srgbClr val="44546A"/>
                </a:solidFill>
              </a:defRPr>
            </a:lvl4pPr>
            <a:lvl5pPr marL="1557112" indent="-582387" defTabSz="1828800">
              <a:spcBef>
                <a:spcPts val="1600"/>
              </a:spcBef>
              <a:buClr>
                <a:schemeClr val="accent1"/>
              </a:buClr>
              <a:buFont typeface="Wingdings-Regular"/>
              <a:buChar char="▪"/>
              <a:defRPr sz="3600">
                <a:solidFill>
                  <a:srgbClr val="44546A"/>
                </a:solidFill>
              </a:defRPr>
            </a:lvl5pPr>
          </a:lstStyle>
          <a:p>
            <a:r>
              <a:t>Body Level One</a:t>
            </a:r>
            <a:endParaRPr lang="en-US"/>
          </a:p>
          <a:p>
            <a:pPr lvl="1"/>
            <a:r>
              <a:t>Body Level Two</a:t>
            </a:r>
          </a:p>
          <a:p>
            <a:pPr lvl="2"/>
            <a:r>
              <a:t>Body Level Three</a:t>
            </a:r>
          </a:p>
          <a:p>
            <a:pPr lvl="3"/>
            <a:r>
              <a:t>Body Level Four</a:t>
            </a:r>
          </a:p>
          <a:p>
            <a:pPr lvl="4"/>
            <a:r>
              <a:t>Body Level Five</a:t>
            </a:r>
          </a:p>
        </p:txBody>
      </p:sp>
      <p:sp>
        <p:nvSpPr>
          <p:cNvPr id="460" name="Shape 460"/>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461" name="Shape 461"/>
          <p:cNvSpPr>
            <a:spLocks noGrp="1"/>
          </p:cNvSpPr>
          <p:nvPr>
            <p:ph type="title"/>
          </p:nvPr>
        </p:nvSpPr>
        <p:spPr>
          <a:xfrm>
            <a:off x="1451869" y="783573"/>
            <a:ext cx="21746797" cy="17845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462" name="Shape 462"/>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grpSp>
        <p:nvGrpSpPr>
          <p:cNvPr id="466" name="Group 466"/>
          <p:cNvGrpSpPr/>
          <p:nvPr/>
        </p:nvGrpSpPr>
        <p:grpSpPr>
          <a:xfrm>
            <a:off x="22603860" y="12793059"/>
            <a:ext cx="594806" cy="629478"/>
            <a:chOff x="0" y="0"/>
            <a:chExt cx="594805" cy="629477"/>
          </a:xfrm>
        </p:grpSpPr>
        <p:sp>
          <p:nvSpPr>
            <p:cNvPr id="463" name="Shape 463"/>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64" name="Shape 464"/>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65" name="Shape 465"/>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67" name="Shape 467"/>
          <p:cNvSpPr/>
          <p:nvPr/>
        </p:nvSpPr>
        <p:spPr>
          <a:xfrm>
            <a:off x="1451869" y="12949816"/>
            <a:ext cx="3242232" cy="4924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468" name="Shape 468"/>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Body w/2 LINE TITLE Blank">
    <p:spTree>
      <p:nvGrpSpPr>
        <p:cNvPr id="1" name=""/>
        <p:cNvGrpSpPr/>
        <p:nvPr/>
      </p:nvGrpSpPr>
      <p:grpSpPr>
        <a:xfrm>
          <a:off x="0" y="0"/>
          <a:ext cx="0" cy="0"/>
          <a:chOff x="0" y="0"/>
          <a:chExt cx="0" cy="0"/>
        </a:xfrm>
      </p:grpSpPr>
      <p:pic>
        <p:nvPicPr>
          <p:cNvPr id="529"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530" name="Shape 530"/>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31" name="Shape 531"/>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32" name="Shape 532"/>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33" name="Shape 533"/>
          <p:cNvSpPr>
            <a:spLocks noGrp="1"/>
          </p:cNvSpPr>
          <p:nvPr>
            <p:ph type="title"/>
          </p:nvPr>
        </p:nvSpPr>
        <p:spPr>
          <a:xfrm>
            <a:off x="1451869" y="783573"/>
            <a:ext cx="21746797" cy="25591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37" name="Group 537"/>
          <p:cNvGrpSpPr/>
          <p:nvPr/>
        </p:nvGrpSpPr>
        <p:grpSpPr>
          <a:xfrm>
            <a:off x="22603860" y="12793059"/>
            <a:ext cx="594806" cy="629478"/>
            <a:chOff x="0" y="0"/>
            <a:chExt cx="594805" cy="629477"/>
          </a:xfrm>
        </p:grpSpPr>
        <p:sp>
          <p:nvSpPr>
            <p:cNvPr id="534" name="Shape 534"/>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35" name="Shape 535"/>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36" name="Shape 536"/>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538" name="Shape 538"/>
          <p:cNvSpPr/>
          <p:nvPr/>
        </p:nvSpPr>
        <p:spPr>
          <a:xfrm>
            <a:off x="1451869" y="12938280"/>
            <a:ext cx="3242232" cy="4924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539" name="Shape 539"/>
          <p:cNvSpPr>
            <a:spLocks noGrp="1"/>
          </p:cNvSpPr>
          <p:nvPr>
            <p:ph type="sldNum" sz="quarter" idx="2"/>
          </p:nvPr>
        </p:nvSpPr>
        <p:spPr>
          <a:xfrm>
            <a:off x="23456899" y="12945582"/>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Body w/title &amp; Subtitle Blank">
    <p:spTree>
      <p:nvGrpSpPr>
        <p:cNvPr id="1" name=""/>
        <p:cNvGrpSpPr/>
        <p:nvPr/>
      </p:nvGrpSpPr>
      <p:grpSpPr>
        <a:xfrm>
          <a:off x="0" y="0"/>
          <a:ext cx="0" cy="0"/>
          <a:chOff x="0" y="0"/>
          <a:chExt cx="0" cy="0"/>
        </a:xfrm>
      </p:grpSpPr>
      <p:pic>
        <p:nvPicPr>
          <p:cNvPr id="546"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547" name="Shape 547"/>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48" name="Shape 548"/>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49" name="Shape 549"/>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50" name="Shape 550"/>
          <p:cNvSpPr>
            <a:spLocks noGrp="1"/>
          </p:cNvSpPr>
          <p:nvPr>
            <p:ph type="title"/>
          </p:nvPr>
        </p:nvSpPr>
        <p:spPr>
          <a:xfrm>
            <a:off x="1451869" y="783573"/>
            <a:ext cx="21746797" cy="1434697"/>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54" name="Group 554"/>
          <p:cNvGrpSpPr/>
          <p:nvPr/>
        </p:nvGrpSpPr>
        <p:grpSpPr>
          <a:xfrm>
            <a:off x="22603860" y="12793059"/>
            <a:ext cx="594806" cy="629478"/>
            <a:chOff x="0" y="0"/>
            <a:chExt cx="594805" cy="629477"/>
          </a:xfrm>
        </p:grpSpPr>
        <p:sp>
          <p:nvSpPr>
            <p:cNvPr id="551" name="Shape 55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52" name="Shape 55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53" name="Shape 55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555" name="Shape 555"/>
          <p:cNvSpPr/>
          <p:nvPr/>
        </p:nvSpPr>
        <p:spPr>
          <a:xfrm>
            <a:off x="1451869" y="12938280"/>
            <a:ext cx="3242232" cy="4924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556" name="Shape 55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557" name="Shape 557"/>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lnSpc>
                <a:spcPct val="100000"/>
              </a:lnSpc>
              <a:spcBef>
                <a:spcPts val="2300"/>
              </a:spcBef>
              <a:buSzTx/>
              <a:buFontTx/>
              <a:buNone/>
              <a:defRPr sz="4200" b="1">
                <a:solidFill>
                  <a:srgbClr val="44546A"/>
                </a:solidFill>
                <a:latin typeface="Tahoma"/>
                <a:ea typeface="Tahoma"/>
                <a:cs typeface="Tahoma"/>
                <a:sym typeface="Tahoma"/>
              </a:defRPr>
            </a:pPr>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Body 3 Column">
    <p:spTree>
      <p:nvGrpSpPr>
        <p:cNvPr id="1" name=""/>
        <p:cNvGrpSpPr/>
        <p:nvPr/>
      </p:nvGrpSpPr>
      <p:grpSpPr>
        <a:xfrm>
          <a:off x="0" y="0"/>
          <a:ext cx="0" cy="0"/>
          <a:chOff x="0" y="0"/>
          <a:chExt cx="0" cy="0"/>
        </a:xfrm>
      </p:grpSpPr>
      <p:pic>
        <p:nvPicPr>
          <p:cNvPr id="583"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584" name="Shape 584"/>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85" name="Shape 585"/>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86" name="Shape 586"/>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587" name="Shape 587"/>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88" name="Shape 588"/>
          <p:cNvSpPr>
            <a:spLocks noGrp="1"/>
          </p:cNvSpPr>
          <p:nvPr>
            <p:ph type="body" sz="quarter" idx="1"/>
          </p:nvPr>
        </p:nvSpPr>
        <p:spPr>
          <a:xfrm>
            <a:off x="1483359" y="3323167"/>
            <a:ext cx="6702748" cy="9445809"/>
          </a:xfrm>
          <a:prstGeom prst="rect">
            <a:avLst/>
          </a:prstGeom>
        </p:spPr>
        <p:txBody>
          <a:bodyPr>
            <a:normAutofit/>
          </a:bodyPr>
          <a:lstStyle>
            <a:lvl1pPr marL="450056" indent="-450056" defTabSz="1828800">
              <a:spcBef>
                <a:spcPts val="800"/>
              </a:spcBef>
              <a:buClr>
                <a:schemeClr val="accent1"/>
              </a:buClr>
              <a:buFont typeface="Wingdings-Regular"/>
              <a:buChar char="▪"/>
              <a:defRPr sz="4200">
                <a:solidFill>
                  <a:srgbClr val="44546A"/>
                </a:solidFill>
              </a:defRPr>
            </a:lvl1pPr>
            <a:lvl2pPr marL="800100" indent="-514350" defTabSz="1828800">
              <a:spcBef>
                <a:spcPts val="800"/>
              </a:spcBef>
              <a:buClr>
                <a:schemeClr val="accent1"/>
              </a:buClr>
              <a:buFont typeface="Wingdings-Regular"/>
              <a:buChar char="–"/>
              <a:defRPr sz="4200">
                <a:solidFill>
                  <a:srgbClr val="44546A"/>
                </a:solidFill>
              </a:defRPr>
            </a:lvl2pPr>
            <a:lvl3pPr marL="1116012" indent="-600075" defTabSz="1828800">
              <a:spcBef>
                <a:spcPts val="800"/>
              </a:spcBef>
              <a:buClr>
                <a:schemeClr val="accent1"/>
              </a:buClr>
              <a:buFont typeface="Wingdings-Regular"/>
              <a:buChar char="▪"/>
              <a:defRPr sz="4200">
                <a:solidFill>
                  <a:srgbClr val="44546A"/>
                </a:solidFill>
              </a:defRPr>
            </a:lvl3pPr>
            <a:lvl4pPr marL="1343025" indent="-600075" defTabSz="1828800">
              <a:spcBef>
                <a:spcPts val="800"/>
              </a:spcBef>
              <a:buClr>
                <a:schemeClr val="accent1"/>
              </a:buClr>
              <a:buFont typeface="Wingdings-Regular"/>
              <a:buChar char="–"/>
              <a:defRPr sz="4200">
                <a:solidFill>
                  <a:srgbClr val="44546A"/>
                </a:solidFill>
              </a:defRPr>
            </a:lvl4pPr>
            <a:lvl5pPr marL="1569245" indent="-594520" defTabSz="1828800">
              <a:spcBef>
                <a:spcPts val="800"/>
              </a:spcBef>
              <a:buClr>
                <a:schemeClr val="accent1"/>
              </a:buClr>
              <a:buFont typeface="Wingdings-Regular"/>
              <a:buChar char="▪"/>
              <a:defRPr sz="42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589" name="Shape 589"/>
          <p:cNvSpPr>
            <a:spLocks noGrp="1"/>
          </p:cNvSpPr>
          <p:nvPr>
            <p:ph type="body" sz="quarter" idx="13"/>
          </p:nvPr>
        </p:nvSpPr>
        <p:spPr>
          <a:xfrm>
            <a:off x="9089914" y="3323167"/>
            <a:ext cx="6702747" cy="9445809"/>
          </a:xfrm>
          <a:prstGeom prst="rect">
            <a:avLst/>
          </a:prstGeom>
          <a:ln w="12700"/>
        </p:spPr>
        <p:txBody>
          <a:bodyPr>
            <a:normAutofit/>
          </a:bodyPr>
          <a:lstStyle/>
          <a:p>
            <a:pPr marL="450056" indent="-450056" defTabSz="1828800">
              <a:spcBef>
                <a:spcPts val="800"/>
              </a:spcBef>
              <a:buClr>
                <a:schemeClr val="accent1"/>
              </a:buClr>
              <a:buFont typeface="Wingdings-Regular"/>
              <a:buChar char="▪"/>
              <a:defRPr sz="4200">
                <a:solidFill>
                  <a:srgbClr val="44546A"/>
                </a:solidFill>
              </a:defRPr>
            </a:pPr>
            <a:endParaRPr/>
          </a:p>
        </p:txBody>
      </p:sp>
      <p:sp>
        <p:nvSpPr>
          <p:cNvPr id="590" name="Shape 590"/>
          <p:cNvSpPr>
            <a:spLocks noGrp="1"/>
          </p:cNvSpPr>
          <p:nvPr>
            <p:ph type="body" sz="quarter" idx="14"/>
          </p:nvPr>
        </p:nvSpPr>
        <p:spPr>
          <a:xfrm>
            <a:off x="16677442" y="3323167"/>
            <a:ext cx="6702747" cy="9445809"/>
          </a:xfrm>
          <a:prstGeom prst="rect">
            <a:avLst/>
          </a:prstGeom>
          <a:ln w="12700"/>
        </p:spPr>
        <p:txBody>
          <a:bodyPr>
            <a:normAutofit/>
          </a:bodyPr>
          <a:lstStyle/>
          <a:p>
            <a:pPr marL="450056" indent="-450056" defTabSz="1828800">
              <a:spcBef>
                <a:spcPts val="800"/>
              </a:spcBef>
              <a:buClr>
                <a:schemeClr val="accent1"/>
              </a:buClr>
              <a:buFont typeface="Wingdings-Regular"/>
              <a:buChar char="▪"/>
              <a:defRPr sz="4200">
                <a:solidFill>
                  <a:srgbClr val="44546A"/>
                </a:solidFill>
              </a:defRPr>
            </a:pPr>
            <a:endParaRPr/>
          </a:p>
        </p:txBody>
      </p:sp>
      <p:grpSp>
        <p:nvGrpSpPr>
          <p:cNvPr id="594" name="Group 594"/>
          <p:cNvGrpSpPr/>
          <p:nvPr/>
        </p:nvGrpSpPr>
        <p:grpSpPr>
          <a:xfrm>
            <a:off x="22603860" y="12793059"/>
            <a:ext cx="594806" cy="629478"/>
            <a:chOff x="0" y="0"/>
            <a:chExt cx="594805" cy="629477"/>
          </a:xfrm>
        </p:grpSpPr>
        <p:sp>
          <p:nvSpPr>
            <p:cNvPr id="591" name="Shape 59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92" name="Shape 59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93" name="Shape 59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595" name="Shape 595"/>
          <p:cNvSpPr/>
          <p:nvPr/>
        </p:nvSpPr>
        <p:spPr>
          <a:xfrm>
            <a:off x="1451869" y="12938280"/>
            <a:ext cx="3242232" cy="4924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596" name="Shape 59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Slide - Diagram">
    <p:bg>
      <p:bgPr>
        <a:solidFill>
          <a:srgbClr val="000000"/>
        </a:solidFill>
        <a:effectLst/>
      </p:bgPr>
    </p:bg>
    <p:spTree>
      <p:nvGrpSpPr>
        <p:cNvPr id="1" name=""/>
        <p:cNvGrpSpPr/>
        <p:nvPr/>
      </p:nvGrpSpPr>
      <p:grpSpPr>
        <a:xfrm>
          <a:off x="0" y="0"/>
          <a:ext cx="0" cy="0"/>
          <a:chOff x="0" y="0"/>
          <a:chExt cx="0" cy="0"/>
        </a:xfrm>
      </p:grpSpPr>
      <p:pic>
        <p:nvPicPr>
          <p:cNvPr id="39" name="image4.pn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40" name="Shape 40"/>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41" name="Shape 41"/>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2" name="Shape 42"/>
          <p:cNvSpPr/>
          <p:nvPr/>
        </p:nvSpPr>
        <p:spPr>
          <a:xfrm>
            <a:off x="2336799" y="12859187"/>
            <a:ext cx="4290647"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rPr dirty="0"/>
              <a:t>Copyright © </a:t>
            </a:r>
            <a:r>
              <a:rPr lang="en-US" dirty="0"/>
              <a:t>2020</a:t>
            </a:r>
            <a:r>
              <a:rPr dirty="0"/>
              <a:t> HashiCorp</a:t>
            </a:r>
          </a:p>
        </p:txBody>
      </p:sp>
      <p:pic>
        <p:nvPicPr>
          <p:cNvPr id="43"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44" name="Shape 44"/>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45" name="Shape 45"/>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46" name="Shape 46"/>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ody w/ Title 1 Column + Pic">
    <p:spTree>
      <p:nvGrpSpPr>
        <p:cNvPr id="1" name=""/>
        <p:cNvGrpSpPr/>
        <p:nvPr/>
      </p:nvGrpSpPr>
      <p:grpSpPr>
        <a:xfrm>
          <a:off x="0" y="0"/>
          <a:ext cx="0" cy="0"/>
          <a:chOff x="0" y="0"/>
          <a:chExt cx="0" cy="0"/>
        </a:xfrm>
      </p:grpSpPr>
      <p:pic>
        <p:nvPicPr>
          <p:cNvPr id="603"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604" name="Shape 604"/>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05" name="Shape 605"/>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06" name="Shape 606"/>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607" name="Shape 607"/>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08" name="Shape 608"/>
          <p:cNvSpPr>
            <a:spLocks noGrp="1"/>
          </p:cNvSpPr>
          <p:nvPr>
            <p:ph type="body" sz="half" idx="1"/>
          </p:nvPr>
        </p:nvSpPr>
        <p:spPr>
          <a:xfrm>
            <a:off x="1451869" y="3323165"/>
            <a:ext cx="10475971" cy="8940804"/>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613" name="Group 613"/>
          <p:cNvGrpSpPr/>
          <p:nvPr/>
        </p:nvGrpSpPr>
        <p:grpSpPr>
          <a:xfrm>
            <a:off x="22603860" y="12793059"/>
            <a:ext cx="594806" cy="629478"/>
            <a:chOff x="0" y="0"/>
            <a:chExt cx="594805" cy="629477"/>
          </a:xfrm>
        </p:grpSpPr>
        <p:sp>
          <p:nvSpPr>
            <p:cNvPr id="610" name="Shape 610"/>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11" name="Shape 611"/>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12" name="Shape 612"/>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614" name="Shape 614"/>
          <p:cNvSpPr/>
          <p:nvPr/>
        </p:nvSpPr>
        <p:spPr>
          <a:xfrm>
            <a:off x="1451869" y="12938280"/>
            <a:ext cx="3242232" cy="4924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615" name="Shape 615"/>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15" name="Shape 608">
            <a:extLst>
              <a:ext uri="{FF2B5EF4-FFF2-40B4-BE49-F238E27FC236}">
                <a16:creationId xmlns:a16="http://schemas.microsoft.com/office/drawing/2014/main" id="{52F54D5E-9F6D-ED47-B2BF-A262FE5FF320}"/>
              </a:ext>
            </a:extLst>
          </p:cNvPr>
          <p:cNvSpPr>
            <a:spLocks noGrp="1"/>
          </p:cNvSpPr>
          <p:nvPr>
            <p:ph type="body" sz="half" idx="10"/>
          </p:nvPr>
        </p:nvSpPr>
        <p:spPr>
          <a:xfrm>
            <a:off x="12722695" y="3323165"/>
            <a:ext cx="10475971" cy="8940804"/>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ody w/title &amp; Sub- 1 Column + Pic">
    <p:spTree>
      <p:nvGrpSpPr>
        <p:cNvPr id="1" name=""/>
        <p:cNvGrpSpPr/>
        <p:nvPr/>
      </p:nvGrpSpPr>
      <p:grpSpPr>
        <a:xfrm>
          <a:off x="0" y="0"/>
          <a:ext cx="0" cy="0"/>
          <a:chOff x="0" y="0"/>
          <a:chExt cx="0" cy="0"/>
        </a:xfrm>
      </p:grpSpPr>
      <p:pic>
        <p:nvPicPr>
          <p:cNvPr id="622"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623" name="Shape 623"/>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24" name="Shape 624"/>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25" name="Shape 625"/>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26" name="Shape 626"/>
          <p:cNvSpPr>
            <a:spLocks noGrp="1"/>
          </p:cNvSpPr>
          <p:nvPr>
            <p:ph type="title"/>
          </p:nvPr>
        </p:nvSpPr>
        <p:spPr>
          <a:xfrm>
            <a:off x="1451869" y="783573"/>
            <a:ext cx="21746797" cy="1483066"/>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627" name="Shape 627"/>
          <p:cNvSpPr>
            <a:spLocks noGrp="1"/>
          </p:cNvSpPr>
          <p:nvPr>
            <p:ph type="body" sz="half" idx="1"/>
          </p:nvPr>
        </p:nvSpPr>
        <p:spPr>
          <a:xfrm>
            <a:off x="1451869" y="4126279"/>
            <a:ext cx="10477501" cy="8137689"/>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631" name="Group 631"/>
          <p:cNvGrpSpPr/>
          <p:nvPr/>
        </p:nvGrpSpPr>
        <p:grpSpPr>
          <a:xfrm>
            <a:off x="22603860" y="12793059"/>
            <a:ext cx="594806" cy="629478"/>
            <a:chOff x="0" y="0"/>
            <a:chExt cx="594805" cy="629477"/>
          </a:xfrm>
        </p:grpSpPr>
        <p:sp>
          <p:nvSpPr>
            <p:cNvPr id="628" name="Shape 628"/>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29" name="Shape 629"/>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30" name="Shape 630"/>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632" name="Shape 632"/>
          <p:cNvSpPr/>
          <p:nvPr/>
        </p:nvSpPr>
        <p:spPr>
          <a:xfrm>
            <a:off x="1451869" y="12938280"/>
            <a:ext cx="3242232" cy="4924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633" name="Shape 633"/>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634" name="Shape 634"/>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spcBef>
                <a:spcPts val="2300"/>
              </a:spcBef>
              <a:buSzTx/>
              <a:buFontTx/>
              <a:buNone/>
              <a:defRPr sz="4200" b="1">
                <a:solidFill>
                  <a:srgbClr val="44546A"/>
                </a:solidFill>
                <a:latin typeface="Tahoma"/>
                <a:ea typeface="Tahoma"/>
                <a:cs typeface="Tahoma"/>
                <a:sym typeface="Tahoma"/>
              </a:defRPr>
            </a:pPr>
            <a:endParaRPr/>
          </a:p>
        </p:txBody>
      </p:sp>
      <p:sp>
        <p:nvSpPr>
          <p:cNvPr id="16" name="Shape 627">
            <a:extLst>
              <a:ext uri="{FF2B5EF4-FFF2-40B4-BE49-F238E27FC236}">
                <a16:creationId xmlns:a16="http://schemas.microsoft.com/office/drawing/2014/main" id="{1F017B7B-EFC3-3E41-A360-7D81D67D18E2}"/>
              </a:ext>
            </a:extLst>
          </p:cNvPr>
          <p:cNvSpPr>
            <a:spLocks noGrp="1"/>
          </p:cNvSpPr>
          <p:nvPr>
            <p:ph type="body" sz="half" idx="14"/>
          </p:nvPr>
        </p:nvSpPr>
        <p:spPr>
          <a:xfrm>
            <a:off x="12473123" y="4126278"/>
            <a:ext cx="10477501" cy="8137689"/>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Body 1 Column + Code">
    <p:spTree>
      <p:nvGrpSpPr>
        <p:cNvPr id="1" name=""/>
        <p:cNvGrpSpPr/>
        <p:nvPr/>
      </p:nvGrpSpPr>
      <p:grpSpPr>
        <a:xfrm>
          <a:off x="0" y="0"/>
          <a:ext cx="0" cy="0"/>
          <a:chOff x="0" y="0"/>
          <a:chExt cx="0" cy="0"/>
        </a:xfrm>
      </p:grpSpPr>
      <p:pic>
        <p:nvPicPr>
          <p:cNvPr id="642"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643" name="Shape 643"/>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44" name="Shape 644"/>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45" name="Shape 645"/>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646" name="Shape 646"/>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47" name="Shape 647"/>
          <p:cNvSpPr>
            <a:spLocks noGrp="1"/>
          </p:cNvSpPr>
          <p:nvPr>
            <p:ph type="body" sz="quarter" idx="1"/>
          </p:nvPr>
        </p:nvSpPr>
        <p:spPr>
          <a:xfrm>
            <a:off x="1483359" y="3323167"/>
            <a:ext cx="6702748" cy="8940801"/>
          </a:xfrm>
          <a:prstGeom prst="rect">
            <a:avLst/>
          </a:prstGeom>
        </p:spPr>
        <p:txBody>
          <a:bodyPr>
            <a:normAutofit/>
          </a:bodyPr>
          <a:lstStyle>
            <a:lvl1pPr marL="450056" indent="-450056" defTabSz="1828800">
              <a:spcBef>
                <a:spcPts val="800"/>
              </a:spcBef>
              <a:buClr>
                <a:schemeClr val="accent1"/>
              </a:buClr>
              <a:buFont typeface="Wingdings-Regular"/>
              <a:buChar char="▪"/>
              <a:defRPr sz="4200">
                <a:solidFill>
                  <a:srgbClr val="44546A"/>
                </a:solidFill>
              </a:defRPr>
            </a:lvl1pPr>
            <a:lvl2pPr marL="800100" indent="-514350" defTabSz="1828800">
              <a:spcBef>
                <a:spcPts val="800"/>
              </a:spcBef>
              <a:buClr>
                <a:schemeClr val="accent1"/>
              </a:buClr>
              <a:buFont typeface="Wingdings-Regular"/>
              <a:buChar char="–"/>
              <a:defRPr sz="4200">
                <a:solidFill>
                  <a:srgbClr val="44546A"/>
                </a:solidFill>
              </a:defRPr>
            </a:lvl2pPr>
            <a:lvl3pPr marL="1116012" indent="-600075" defTabSz="1828800">
              <a:spcBef>
                <a:spcPts val="800"/>
              </a:spcBef>
              <a:buClr>
                <a:schemeClr val="accent1"/>
              </a:buClr>
              <a:buFont typeface="Wingdings-Regular"/>
              <a:buChar char="▪"/>
              <a:defRPr sz="4200">
                <a:solidFill>
                  <a:srgbClr val="44546A"/>
                </a:solidFill>
              </a:defRPr>
            </a:lvl3pPr>
            <a:lvl4pPr marL="1343025" indent="-600075" defTabSz="1828800">
              <a:spcBef>
                <a:spcPts val="800"/>
              </a:spcBef>
              <a:buClr>
                <a:schemeClr val="accent1"/>
              </a:buClr>
              <a:buFont typeface="Wingdings-Regular"/>
              <a:buChar char="–"/>
              <a:defRPr sz="4200">
                <a:solidFill>
                  <a:srgbClr val="44546A"/>
                </a:solidFill>
              </a:defRPr>
            </a:lvl4pPr>
            <a:lvl5pPr marL="1569245" indent="-594520" defTabSz="1828800">
              <a:spcBef>
                <a:spcPts val="800"/>
              </a:spcBef>
              <a:buClr>
                <a:schemeClr val="accent1"/>
              </a:buClr>
              <a:buFont typeface="Wingdings-Regular"/>
              <a:buChar char="▪"/>
              <a:defRPr sz="42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648" name="Shape 648"/>
          <p:cNvSpPr/>
          <p:nvPr/>
        </p:nvSpPr>
        <p:spPr>
          <a:xfrm>
            <a:off x="8525562" y="3774669"/>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649" name="Shape 649"/>
          <p:cNvSpPr/>
          <p:nvPr/>
        </p:nvSpPr>
        <p:spPr>
          <a:xfrm>
            <a:off x="8523730" y="3323167"/>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grpSp>
        <p:nvGrpSpPr>
          <p:cNvPr id="653" name="Group 653"/>
          <p:cNvGrpSpPr/>
          <p:nvPr/>
        </p:nvGrpSpPr>
        <p:grpSpPr>
          <a:xfrm>
            <a:off x="22603860" y="12793059"/>
            <a:ext cx="594806" cy="629478"/>
            <a:chOff x="0" y="0"/>
            <a:chExt cx="594805" cy="629477"/>
          </a:xfrm>
        </p:grpSpPr>
        <p:sp>
          <p:nvSpPr>
            <p:cNvPr id="650" name="Shape 650"/>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51" name="Shape 651"/>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52" name="Shape 652"/>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654" name="Shape 654"/>
          <p:cNvSpPr/>
          <p:nvPr/>
        </p:nvSpPr>
        <p:spPr>
          <a:xfrm>
            <a:off x="1451869" y="12938280"/>
            <a:ext cx="3242232" cy="4924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655" name="Shape 655"/>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656" name="Shape 656"/>
          <p:cNvSpPr>
            <a:spLocks noGrp="1"/>
          </p:cNvSpPr>
          <p:nvPr>
            <p:ph type="body" sz="half" idx="13"/>
          </p:nvPr>
        </p:nvSpPr>
        <p:spPr>
          <a:xfrm>
            <a:off x="8812231" y="43218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657" name="Shape 657"/>
          <p:cNvSpPr>
            <a:spLocks noGrp="1"/>
          </p:cNvSpPr>
          <p:nvPr>
            <p:ph type="body" sz="quarter" idx="14"/>
          </p:nvPr>
        </p:nvSpPr>
        <p:spPr>
          <a:xfrm>
            <a:off x="8812231" y="33314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le Slide - Terraform Color">
    <p:spTree>
      <p:nvGrpSpPr>
        <p:cNvPr id="1" name=""/>
        <p:cNvGrpSpPr/>
        <p:nvPr/>
      </p:nvGrpSpPr>
      <p:grpSpPr>
        <a:xfrm>
          <a:off x="0" y="0"/>
          <a:ext cx="0" cy="0"/>
          <a:chOff x="0" y="0"/>
          <a:chExt cx="0" cy="0"/>
        </a:xfrm>
      </p:grpSpPr>
      <p:pic>
        <p:nvPicPr>
          <p:cNvPr id="664"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665" name="Shape 665"/>
          <p:cNvSpPr/>
          <p:nvPr/>
        </p:nvSpPr>
        <p:spPr>
          <a:xfrm>
            <a:off x="1701674" y="8644"/>
            <a:ext cx="12838854" cy="10633828"/>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66" name="Shape 666"/>
          <p:cNvSpPr>
            <a:spLocks noGrp="1"/>
          </p:cNvSpPr>
          <p:nvPr>
            <p:ph type="title"/>
          </p:nvPr>
        </p:nvSpPr>
        <p:spPr>
          <a:xfrm>
            <a:off x="3803101" y="5482141"/>
            <a:ext cx="8636001" cy="2751718"/>
          </a:xfrm>
          <a:prstGeom prst="rect">
            <a:avLst/>
          </a:prstGeom>
        </p:spPr>
        <p:txBody>
          <a:bodyPr/>
          <a:lstStyle>
            <a:lvl1pPr algn="ctr">
              <a:spcBef>
                <a:spcPts val="2500"/>
              </a:spcBef>
              <a:defRPr sz="8400"/>
            </a:lvl1pPr>
          </a:lstStyle>
          <a:p>
            <a:r>
              <a:t>Title Text</a:t>
            </a:r>
          </a:p>
        </p:txBody>
      </p:sp>
      <p:sp>
        <p:nvSpPr>
          <p:cNvPr id="667" name="Shape 667"/>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668" name="Shape 668"/>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slide - Hashicorp">
    <p:spTree>
      <p:nvGrpSpPr>
        <p:cNvPr id="1" name=""/>
        <p:cNvGrpSpPr/>
        <p:nvPr/>
      </p:nvGrpSpPr>
      <p:grpSpPr>
        <a:xfrm>
          <a:off x="0" y="0"/>
          <a:ext cx="0" cy="0"/>
          <a:chOff x="0" y="0"/>
          <a:chExt cx="0" cy="0"/>
        </a:xfrm>
      </p:grpSpPr>
      <p:pic>
        <p:nvPicPr>
          <p:cNvPr id="53"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54" name="Shape 54"/>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5" name="Shape 55"/>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56" name="Shape 56"/>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1"/>
                </a:solidFill>
              </a:defRPr>
            </a:lvl1pPr>
            <a:lvl2pPr marL="0" indent="342900">
              <a:buSzTx/>
              <a:buFontTx/>
              <a:buNone/>
              <a:defRPr sz="4200">
                <a:solidFill>
                  <a:schemeClr val="accent1"/>
                </a:solidFill>
              </a:defRPr>
            </a:lvl2pPr>
            <a:lvl3pPr marL="1165860" indent="-480060">
              <a:buFontTx/>
              <a:defRPr sz="4200">
                <a:solidFill>
                  <a:schemeClr val="accent1"/>
                </a:solidFill>
              </a:defRPr>
            </a:lvl3pPr>
            <a:lvl4pPr marL="1562100" indent="-533400">
              <a:buFontTx/>
              <a:defRPr sz="4200">
                <a:solidFill>
                  <a:schemeClr val="accent1"/>
                </a:solidFill>
              </a:defRPr>
            </a:lvl4pPr>
            <a:lvl5pPr marL="1905000" indent="-533400">
              <a:buFontTx/>
              <a:defRPr sz="42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57" name="Shape 57"/>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58" name="Shape 58"/>
          <p:cNvSpPr/>
          <p:nvPr/>
        </p:nvSpPr>
        <p:spPr>
          <a:xfrm>
            <a:off x="2856461" y="1387717"/>
            <a:ext cx="2938849" cy="3081870"/>
          </a:xfrm>
          <a:prstGeom prst="rect">
            <a:avLst/>
          </a:prstGeom>
          <a:solidFill>
            <a:srgbClr val="000000"/>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59"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60" name="Shape 60"/>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Slide - Hashicorp Suite">
    <p:spTree>
      <p:nvGrpSpPr>
        <p:cNvPr id="1" name=""/>
        <p:cNvGrpSpPr/>
        <p:nvPr/>
      </p:nvGrpSpPr>
      <p:grpSpPr>
        <a:xfrm>
          <a:off x="0" y="0"/>
          <a:ext cx="0" cy="0"/>
          <a:chOff x="0" y="0"/>
          <a:chExt cx="0" cy="0"/>
        </a:xfrm>
      </p:grpSpPr>
      <p:pic>
        <p:nvPicPr>
          <p:cNvPr id="67"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68" name="Shape 68"/>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9" name="Shape 69"/>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70" name="Shape 70"/>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2"/>
                </a:solidFill>
              </a:defRPr>
            </a:lvl1pPr>
            <a:lvl2pPr marL="0" indent="342900">
              <a:buSzTx/>
              <a:buFontTx/>
              <a:buNone/>
              <a:defRPr sz="4200">
                <a:solidFill>
                  <a:schemeClr val="accent2"/>
                </a:solidFill>
              </a:defRPr>
            </a:lvl2pPr>
            <a:lvl3pPr marL="1165860" indent="-480060">
              <a:buFontTx/>
              <a:defRPr sz="4200">
                <a:solidFill>
                  <a:schemeClr val="accent2"/>
                </a:solidFill>
              </a:defRPr>
            </a:lvl3pPr>
            <a:lvl4pPr marL="1562100" indent="-533400">
              <a:buFontTx/>
              <a:defRPr sz="4200">
                <a:solidFill>
                  <a:schemeClr val="accent2"/>
                </a:solidFill>
              </a:defRPr>
            </a:lvl4pPr>
            <a:lvl5pPr marL="1905000" indent="-533400">
              <a:buFontTx/>
              <a:defRPr sz="42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71" name="Shape 71"/>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72" name="Shape 72"/>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73"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74" name="Shape 74"/>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Slide - Terraform">
    <p:spTree>
      <p:nvGrpSpPr>
        <p:cNvPr id="1" name=""/>
        <p:cNvGrpSpPr/>
        <p:nvPr/>
      </p:nvGrpSpPr>
      <p:grpSpPr>
        <a:xfrm>
          <a:off x="0" y="0"/>
          <a:ext cx="0" cy="0"/>
          <a:chOff x="0" y="0"/>
          <a:chExt cx="0" cy="0"/>
        </a:xfrm>
      </p:grpSpPr>
      <p:pic>
        <p:nvPicPr>
          <p:cNvPr id="81"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82" name="Shape 82"/>
          <p:cNvSpPr/>
          <p:nvPr/>
        </p:nvSpPr>
        <p:spPr>
          <a:xfrm>
            <a:off x="2064173" y="3107573"/>
            <a:ext cx="20255655"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83" name="Shape 83"/>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84" name="Shape 84"/>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4"/>
                </a:solidFill>
              </a:defRPr>
            </a:lvl1pPr>
            <a:lvl2pPr marL="0" indent="342900">
              <a:buSzTx/>
              <a:buFontTx/>
              <a:buNone/>
              <a:defRPr sz="4200">
                <a:solidFill>
                  <a:schemeClr val="accent4"/>
                </a:solidFill>
              </a:defRPr>
            </a:lvl2pPr>
            <a:lvl3pPr marL="1165860" indent="-480060">
              <a:buFontTx/>
              <a:defRPr sz="4200">
                <a:solidFill>
                  <a:schemeClr val="accent4"/>
                </a:solidFill>
              </a:defRPr>
            </a:lvl3pPr>
            <a:lvl4pPr marL="1562100" indent="-533400">
              <a:buFontTx/>
              <a:defRPr sz="4200">
                <a:solidFill>
                  <a:schemeClr val="accent4"/>
                </a:solidFill>
              </a:defRPr>
            </a:lvl4pPr>
            <a:lvl5pPr marL="1905000" indent="-533400">
              <a:buFontTx/>
              <a:defRPr sz="4200">
                <a:solidFill>
                  <a:schemeClr val="accent4"/>
                </a:solidFill>
              </a:defRPr>
            </a:lvl5pPr>
          </a:lstStyle>
          <a:p>
            <a:r>
              <a:t>Body Level One</a:t>
            </a:r>
          </a:p>
          <a:p>
            <a:pPr lvl="1"/>
            <a:r>
              <a:t>Body Level Two</a:t>
            </a:r>
          </a:p>
          <a:p>
            <a:pPr lvl="2"/>
            <a:r>
              <a:t>Body Level Three</a:t>
            </a:r>
          </a:p>
          <a:p>
            <a:pPr lvl="3"/>
            <a:r>
              <a:t>Body Level Four</a:t>
            </a:r>
          </a:p>
          <a:p>
            <a:pPr lvl="4"/>
            <a:r>
              <a:t>Body Level Five</a:t>
            </a:r>
          </a:p>
        </p:txBody>
      </p:sp>
      <p:sp>
        <p:nvSpPr>
          <p:cNvPr id="85" name="Shape 85"/>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86" name="Shape 86"/>
          <p:cNvSpPr/>
          <p:nvPr/>
        </p:nvSpPr>
        <p:spPr>
          <a:xfrm>
            <a:off x="2856461" y="1387717"/>
            <a:ext cx="2938849" cy="3081870"/>
          </a:xfrm>
          <a:prstGeom prst="rect">
            <a:avLst/>
          </a:prstGeom>
          <a:solidFill>
            <a:schemeClr val="accent4"/>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87" name="image6.png"/>
          <p:cNvPicPr>
            <a:picLocks noChangeAspect="1"/>
          </p:cNvPicPr>
          <p:nvPr/>
        </p:nvPicPr>
        <p:blipFill>
          <a:blip r:embed="rId3"/>
          <a:stretch>
            <a:fillRect/>
          </a:stretch>
        </p:blipFill>
        <p:spPr>
          <a:xfrm>
            <a:off x="3368570" y="1933429"/>
            <a:ext cx="1914630" cy="1985830"/>
          </a:xfrm>
          <a:prstGeom prst="rect">
            <a:avLst/>
          </a:prstGeom>
          <a:ln w="12700">
            <a:miter lim="400000"/>
          </a:ln>
        </p:spPr>
      </p:pic>
      <p:sp>
        <p:nvSpPr>
          <p:cNvPr id="88" name="Shape 88"/>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Slide - Vault">
    <p:spTree>
      <p:nvGrpSpPr>
        <p:cNvPr id="1" name=""/>
        <p:cNvGrpSpPr/>
        <p:nvPr/>
      </p:nvGrpSpPr>
      <p:grpSpPr>
        <a:xfrm>
          <a:off x="0" y="0"/>
          <a:ext cx="0" cy="0"/>
          <a:chOff x="0" y="0"/>
          <a:chExt cx="0" cy="0"/>
        </a:xfrm>
      </p:grpSpPr>
      <p:pic>
        <p:nvPicPr>
          <p:cNvPr id="95" name="image7.png"/>
          <p:cNvPicPr>
            <a:picLocks/>
          </p:cNvPicPr>
          <p:nvPr/>
        </p:nvPicPr>
        <p:blipFill>
          <a:blip r:embed="rId2"/>
          <a:stretch>
            <a:fillRect/>
          </a:stretch>
        </p:blipFill>
        <p:spPr>
          <a:xfrm>
            <a:off x="561" y="1634"/>
            <a:ext cx="24382878" cy="13712732"/>
          </a:xfrm>
          <a:prstGeom prst="rect">
            <a:avLst/>
          </a:prstGeom>
          <a:ln w="12700">
            <a:miter lim="400000"/>
          </a:ln>
        </p:spPr>
      </p:pic>
      <p:sp>
        <p:nvSpPr>
          <p:cNvPr id="96" name="Shape 96"/>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97" name="Shape 97"/>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98" name="Shape 98"/>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1"/>
                </a:solidFill>
              </a:defRPr>
            </a:lvl1pPr>
            <a:lvl2pPr marL="0" indent="342900">
              <a:buSzTx/>
              <a:buFontTx/>
              <a:buNone/>
              <a:defRPr sz="4200">
                <a:solidFill>
                  <a:schemeClr val="accent1"/>
                </a:solidFill>
              </a:defRPr>
            </a:lvl2pPr>
            <a:lvl3pPr marL="1165860" indent="-480060">
              <a:buFontTx/>
              <a:defRPr sz="4200">
                <a:solidFill>
                  <a:schemeClr val="accent1"/>
                </a:solidFill>
              </a:defRPr>
            </a:lvl3pPr>
            <a:lvl4pPr marL="1562100" indent="-533400">
              <a:buFontTx/>
              <a:defRPr sz="4200">
                <a:solidFill>
                  <a:schemeClr val="accent1"/>
                </a:solidFill>
              </a:defRPr>
            </a:lvl4pPr>
            <a:lvl5pPr marL="1905000" indent="-533400">
              <a:buFontTx/>
              <a:defRPr sz="42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99" name="Shape 99"/>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100" name="Shape 100"/>
          <p:cNvSpPr/>
          <p:nvPr/>
        </p:nvSpPr>
        <p:spPr>
          <a:xfrm>
            <a:off x="2856461" y="1387717"/>
            <a:ext cx="2938849" cy="3081870"/>
          </a:xfrm>
          <a:prstGeom prst="rect">
            <a:avLst/>
          </a:prstGeom>
          <a:solidFill>
            <a:srgbClr val="000000"/>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101" name="image8.png"/>
          <p:cNvPicPr>
            <a:picLocks noChangeAspect="1"/>
          </p:cNvPicPr>
          <p:nvPr/>
        </p:nvPicPr>
        <p:blipFill>
          <a:blip r:embed="rId3"/>
          <a:stretch>
            <a:fillRect/>
          </a:stretch>
        </p:blipFill>
        <p:spPr>
          <a:xfrm>
            <a:off x="3701077" y="2000989"/>
            <a:ext cx="1249617" cy="1898449"/>
          </a:xfrm>
          <a:prstGeom prst="rect">
            <a:avLst/>
          </a:prstGeom>
          <a:ln w="12700">
            <a:miter lim="400000"/>
          </a:ln>
        </p:spPr>
      </p:pic>
      <p:sp>
        <p:nvSpPr>
          <p:cNvPr id="102" name="Shape 102"/>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Slide - Consul">
    <p:spTree>
      <p:nvGrpSpPr>
        <p:cNvPr id="1" name=""/>
        <p:cNvGrpSpPr/>
        <p:nvPr/>
      </p:nvGrpSpPr>
      <p:grpSpPr>
        <a:xfrm>
          <a:off x="0" y="0"/>
          <a:ext cx="0" cy="0"/>
          <a:chOff x="0" y="0"/>
          <a:chExt cx="0" cy="0"/>
        </a:xfrm>
      </p:grpSpPr>
      <p:pic>
        <p:nvPicPr>
          <p:cNvPr id="109" name="image9.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1588" y="-199"/>
            <a:ext cx="24387241" cy="13716421"/>
          </a:xfrm>
          <a:prstGeom prst="rect">
            <a:avLst/>
          </a:prstGeom>
          <a:ln w="12700">
            <a:miter lim="400000"/>
          </a:ln>
        </p:spPr>
      </p:pic>
      <p:sp>
        <p:nvSpPr>
          <p:cNvPr id="110" name="Shape 110"/>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11" name="Shape 111"/>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112" name="Shape 112"/>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6"/>
                </a:solidFill>
              </a:defRPr>
            </a:lvl1pPr>
            <a:lvl2pPr marL="0" indent="342900">
              <a:buSzTx/>
              <a:buFontTx/>
              <a:buNone/>
              <a:defRPr sz="4200">
                <a:solidFill>
                  <a:schemeClr val="accent6"/>
                </a:solidFill>
              </a:defRPr>
            </a:lvl2pPr>
            <a:lvl3pPr marL="1165860" indent="-480060">
              <a:buFontTx/>
              <a:defRPr sz="4200">
                <a:solidFill>
                  <a:schemeClr val="accent6"/>
                </a:solidFill>
              </a:defRPr>
            </a:lvl3pPr>
            <a:lvl4pPr marL="1562100" indent="-533400">
              <a:buFontTx/>
              <a:defRPr sz="4200">
                <a:solidFill>
                  <a:schemeClr val="accent6"/>
                </a:solidFill>
              </a:defRPr>
            </a:lvl4pPr>
            <a:lvl5pPr marL="1905000" indent="-533400">
              <a:buFontTx/>
              <a:defRPr sz="4200">
                <a:solidFill>
                  <a:schemeClr val="accent6"/>
                </a:solidFill>
              </a:defRPr>
            </a:lvl5pPr>
          </a:lstStyle>
          <a:p>
            <a:r>
              <a:t>Body Level One</a:t>
            </a:r>
          </a:p>
          <a:p>
            <a:pPr lvl="1"/>
            <a:r>
              <a:t>Body Level Two</a:t>
            </a:r>
          </a:p>
          <a:p>
            <a:pPr lvl="2"/>
            <a:r>
              <a:t>Body Level Three</a:t>
            </a:r>
          </a:p>
          <a:p>
            <a:pPr lvl="3"/>
            <a:r>
              <a:t>Body Level Four</a:t>
            </a:r>
          </a:p>
          <a:p>
            <a:pPr lvl="4"/>
            <a:r>
              <a:t>Body Level Five</a:t>
            </a:r>
          </a:p>
        </p:txBody>
      </p:sp>
      <p:sp>
        <p:nvSpPr>
          <p:cNvPr id="113" name="Shape 113"/>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114" name="Shape 114"/>
          <p:cNvSpPr/>
          <p:nvPr/>
        </p:nvSpPr>
        <p:spPr>
          <a:xfrm>
            <a:off x="2856461" y="1387717"/>
            <a:ext cx="2938849" cy="3081870"/>
          </a:xfrm>
          <a:prstGeom prst="rect">
            <a:avLst/>
          </a:prstGeom>
          <a:solidFill>
            <a:schemeClr val="accent6"/>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115" name="image10.png"/>
          <p:cNvPicPr>
            <a:picLocks noChangeAspect="1"/>
          </p:cNvPicPr>
          <p:nvPr/>
        </p:nvPicPr>
        <p:blipFill>
          <a:blip r:embed="rId3"/>
          <a:stretch>
            <a:fillRect/>
          </a:stretch>
        </p:blipFill>
        <p:spPr>
          <a:xfrm>
            <a:off x="3701079" y="2004757"/>
            <a:ext cx="1249612" cy="1843174"/>
          </a:xfrm>
          <a:prstGeom prst="rect">
            <a:avLst/>
          </a:prstGeom>
          <a:ln w="12700">
            <a:miter lim="400000"/>
          </a:ln>
        </p:spPr>
      </p:pic>
      <p:sp>
        <p:nvSpPr>
          <p:cNvPr id="116" name="Shape 116"/>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Slide - Nomad">
    <p:spTree>
      <p:nvGrpSpPr>
        <p:cNvPr id="1" name=""/>
        <p:cNvGrpSpPr/>
        <p:nvPr/>
      </p:nvGrpSpPr>
      <p:grpSpPr>
        <a:xfrm>
          <a:off x="0" y="0"/>
          <a:ext cx="0" cy="0"/>
          <a:chOff x="0" y="0"/>
          <a:chExt cx="0" cy="0"/>
        </a:xfrm>
      </p:grpSpPr>
      <p:pic>
        <p:nvPicPr>
          <p:cNvPr id="123" name="image7.png"/>
          <p:cNvPicPr>
            <a:picLocks/>
          </p:cNvPicPr>
          <p:nvPr/>
        </p:nvPicPr>
        <p:blipFill>
          <a:blip r:embed="rId2"/>
          <a:stretch>
            <a:fillRect/>
          </a:stretch>
        </p:blipFill>
        <p:spPr>
          <a:xfrm>
            <a:off x="561" y="1634"/>
            <a:ext cx="24382878" cy="13712732"/>
          </a:xfrm>
          <a:prstGeom prst="rect">
            <a:avLst/>
          </a:prstGeom>
          <a:ln w="12700">
            <a:miter lim="400000"/>
          </a:ln>
        </p:spPr>
      </p:pic>
      <p:sp>
        <p:nvSpPr>
          <p:cNvPr id="124" name="Shape 124"/>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25" name="Shape 125"/>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126" name="Shape 126"/>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5"/>
                </a:solidFill>
              </a:defRPr>
            </a:lvl1pPr>
            <a:lvl2pPr marL="0" indent="342900">
              <a:buSzTx/>
              <a:buFontTx/>
              <a:buNone/>
              <a:defRPr sz="4200">
                <a:solidFill>
                  <a:schemeClr val="accent5"/>
                </a:solidFill>
              </a:defRPr>
            </a:lvl2pPr>
            <a:lvl3pPr marL="1165860" indent="-480060">
              <a:buFontTx/>
              <a:defRPr sz="4200">
                <a:solidFill>
                  <a:schemeClr val="accent5"/>
                </a:solidFill>
              </a:defRPr>
            </a:lvl3pPr>
            <a:lvl4pPr marL="1562100" indent="-533400">
              <a:buFontTx/>
              <a:defRPr sz="4200">
                <a:solidFill>
                  <a:schemeClr val="accent5"/>
                </a:solidFill>
              </a:defRPr>
            </a:lvl4pPr>
            <a:lvl5pPr marL="1905000" indent="-533400">
              <a:buFontTx/>
              <a:defRPr sz="4200">
                <a:solidFill>
                  <a:schemeClr val="accent5"/>
                </a:solidFill>
              </a:defRPr>
            </a:lvl5pPr>
          </a:lstStyle>
          <a:p>
            <a:r>
              <a:t>Body Level One</a:t>
            </a:r>
          </a:p>
          <a:p>
            <a:pPr lvl="1"/>
            <a:r>
              <a:t>Body Level Two</a:t>
            </a:r>
          </a:p>
          <a:p>
            <a:pPr lvl="2"/>
            <a:r>
              <a:t>Body Level Three</a:t>
            </a:r>
          </a:p>
          <a:p>
            <a:pPr lvl="3"/>
            <a:r>
              <a:t>Body Level Four</a:t>
            </a:r>
          </a:p>
          <a:p>
            <a:pPr lvl="4"/>
            <a:r>
              <a:t>Body Level Five</a:t>
            </a:r>
          </a:p>
        </p:txBody>
      </p:sp>
      <p:sp>
        <p:nvSpPr>
          <p:cNvPr id="127" name="Shape 127"/>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a:t>
            </a:r>
            <a:r>
              <a:rPr lang="en-US" dirty="0"/>
              <a:t>2020</a:t>
            </a:r>
            <a:r>
              <a:rPr dirty="0"/>
              <a:t> HashiCorp</a:t>
            </a:r>
          </a:p>
        </p:txBody>
      </p:sp>
      <p:sp>
        <p:nvSpPr>
          <p:cNvPr id="128" name="Shape 128"/>
          <p:cNvSpPr/>
          <p:nvPr/>
        </p:nvSpPr>
        <p:spPr>
          <a:xfrm>
            <a:off x="2856461" y="1387717"/>
            <a:ext cx="2938849" cy="3081870"/>
          </a:xfrm>
          <a:prstGeom prst="rect">
            <a:avLst/>
          </a:prstGeom>
          <a:solidFill>
            <a:schemeClr val="accent5"/>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129" name="image11.png"/>
          <p:cNvPicPr>
            <a:picLocks noChangeAspect="1"/>
          </p:cNvPicPr>
          <p:nvPr/>
        </p:nvPicPr>
        <p:blipFill>
          <a:blip r:embed="rId3"/>
          <a:stretch>
            <a:fillRect/>
          </a:stretch>
        </p:blipFill>
        <p:spPr>
          <a:xfrm>
            <a:off x="3601439" y="1806282"/>
            <a:ext cx="1423143" cy="2053860"/>
          </a:xfrm>
          <a:prstGeom prst="rect">
            <a:avLst/>
          </a:prstGeom>
          <a:ln w="12700">
            <a:miter lim="400000"/>
          </a:ln>
        </p:spPr>
      </p:pic>
      <p:sp>
        <p:nvSpPr>
          <p:cNvPr id="130" name="Shape 130"/>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219199" y="184149"/>
            <a:ext cx="21945601" cy="301625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ctr"/>
          <a:lstStyle/>
          <a:p>
            <a:r>
              <a:t>Title Text</a:t>
            </a:r>
          </a:p>
        </p:txBody>
      </p:sp>
      <p:sp>
        <p:nvSpPr>
          <p:cNvPr id="3" name="Shape 3"/>
          <p:cNvSpPr>
            <a:spLocks noGrp="1"/>
          </p:cNvSpPr>
          <p:nvPr>
            <p:ph type="body" idx="1"/>
          </p:nvPr>
        </p:nvSpPr>
        <p:spPr>
          <a:xfrm>
            <a:off x="1219199" y="3200399"/>
            <a:ext cx="21945601" cy="1051560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785599" y="12343130"/>
            <a:ext cx="5689601" cy="739141"/>
          </a:xfrm>
          <a:prstGeom prst="rect">
            <a:avLst/>
          </a:prstGeom>
          <a:ln w="25400">
            <a:miter lim="400000"/>
          </a:ln>
        </p:spPr>
        <p:txBody>
          <a:bodyPr wrap="none" lIns="121919" tIns="121919" rIns="121919" bIns="121919" anchor="ctr">
            <a:spAutoFit/>
          </a:bodyPr>
          <a:lstStyle>
            <a:lvl1pPr algn="r">
              <a:lnSpc>
                <a:spcPct val="100000"/>
              </a:lnSpc>
              <a:spcBef>
                <a:spcPts val="0"/>
              </a:spcBef>
              <a:defRPr sz="3200" b="0">
                <a:solidFill>
                  <a:srgbClr val="000000"/>
                </a:solidFill>
                <a:latin typeface="Verdana"/>
                <a:ea typeface="Verdana"/>
                <a:cs typeface="Verdana"/>
                <a:sym typeface="Verdana"/>
              </a:defRPr>
            </a:lvl1pPr>
          </a:lstStyle>
          <a:p>
            <a:fld id="{86CB4B4D-7CA3-9044-876B-883B54F8677D}" type="slidenum">
              <a:rPr/>
              <a:t>‹#›</a:t>
            </a:fld>
            <a:endParaRPr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 id="2147483660" r:id="rId11"/>
    <p:sldLayoutId id="2147483661" r:id="rId12"/>
    <p:sldLayoutId id="2147483662" r:id="rId13"/>
    <p:sldLayoutId id="2147483663" r:id="rId14"/>
    <p:sldLayoutId id="2147483664" r:id="rId15"/>
    <p:sldLayoutId id="2147483665"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80" r:id="rId27"/>
    <p:sldLayoutId id="2147483681" r:id="rId28"/>
    <p:sldLayoutId id="2147483683" r:id="rId29"/>
    <p:sldLayoutId id="2147483684" r:id="rId30"/>
    <p:sldLayoutId id="2147483685" r:id="rId31"/>
    <p:sldLayoutId id="2147483686" r:id="rId32"/>
    <p:sldLayoutId id="2147483687" r:id="rId33"/>
  </p:sldLayoutIdLst>
  <p:transition spd="med"/>
  <p:txStyles>
    <p:titleStyle>
      <a:lvl1pPr marL="0" marR="0" indent="0" algn="l" defTabSz="2438400" rtl="0" latinLnBrk="0">
        <a:lnSpc>
          <a:spcPct val="90000"/>
        </a:lnSpc>
        <a:spcBef>
          <a:spcPts val="0"/>
        </a:spcBef>
        <a:spcAft>
          <a:spcPts val="0"/>
        </a:spcAft>
        <a:buClrTx/>
        <a:buSzTx/>
        <a:buFontTx/>
        <a:buNone/>
        <a:tabLst/>
        <a:defRPr sz="11600" b="1" i="0" u="none" strike="noStrike" cap="none" spc="0" baseline="0">
          <a:ln>
            <a:noFill/>
          </a:ln>
          <a:solidFill>
            <a:srgbClr val="000000"/>
          </a:solidFill>
          <a:uFillTx/>
          <a:latin typeface="Tahoma"/>
          <a:ea typeface="Tahoma"/>
          <a:cs typeface="Tahoma"/>
          <a:sym typeface="Tahoma"/>
        </a:defRPr>
      </a:lvl1pPr>
      <a:lvl2pPr marL="0" marR="0" indent="0" algn="l" defTabSz="2438400" rtl="0" latinLnBrk="0">
        <a:lnSpc>
          <a:spcPct val="90000"/>
        </a:lnSpc>
        <a:spcBef>
          <a:spcPts val="0"/>
        </a:spcBef>
        <a:spcAft>
          <a:spcPts val="0"/>
        </a:spcAft>
        <a:buClrTx/>
        <a:buSzTx/>
        <a:buFontTx/>
        <a:buNone/>
        <a:tabLst/>
        <a:defRPr sz="11600" b="1" i="0" u="none" strike="noStrike" cap="none" spc="0" baseline="0">
          <a:ln>
            <a:noFill/>
          </a:ln>
          <a:solidFill>
            <a:srgbClr val="000000"/>
          </a:solidFill>
          <a:uFillTx/>
          <a:latin typeface="Tahoma"/>
          <a:ea typeface="Tahoma"/>
          <a:cs typeface="Tahoma"/>
          <a:sym typeface="Tahoma"/>
        </a:defRPr>
      </a:lvl2pPr>
      <a:lvl3pPr marL="1325879" marR="0" indent="-1325879"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3pPr>
      <a:lvl4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4pPr>
      <a:lvl5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5pPr>
      <a:lvl6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6pPr>
      <a:lvl7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7pPr>
      <a:lvl8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8pPr>
      <a:lvl9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9pPr>
    </p:titleStyle>
    <p:bodyStyle>
      <a:lvl1pPr marL="604157" marR="0" indent="-604157"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1pPr>
      <a:lvl2pPr marL="1162050" marR="0" indent="-70485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2pPr>
      <a:lvl3pPr marL="1760220" marR="0" indent="-84582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3pPr>
      <a:lvl4pPr marL="2311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4pPr>
      <a:lvl5pPr marL="27686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5pPr>
      <a:lvl6pPr marL="32258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6pPr>
      <a:lvl7pPr marL="36830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7pPr>
      <a:lvl8pPr marL="41402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8pPr>
      <a:lvl9pPr marL="4597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9pPr>
    </p:bodyStyle>
    <p:otherStyle>
      <a:lvl1pPr marL="0" marR="0" indent="0" algn="r" defTabSz="18288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Verdana"/>
        </a:defRPr>
      </a:lvl1pPr>
      <a:lvl2pPr marL="0" marR="0" indent="342900" algn="r" defTabSz="18288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Verdana"/>
        </a:defRPr>
      </a:lvl2pPr>
      <a:lvl3pPr marL="1051560" marR="0" indent="-36576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3pPr>
      <a:lvl4pPr marL="14351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4pPr>
      <a:lvl5pPr marL="17780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5pPr>
      <a:lvl6pPr marL="21209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6pPr>
      <a:lvl7pPr marL="24638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7pPr>
      <a:lvl8pPr marL="28067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8pPr>
      <a:lvl9pPr marL="31496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6.xml"/></Relationships>
</file>

<file path=ppt/slides/_rels/slide10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4.xml"/><Relationship Id="rId1" Type="http://schemas.openxmlformats.org/officeDocument/2006/relationships/slideLayout" Target="../slideLayouts/slideLayout2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6.xml"/></Relationships>
</file>

<file path=ppt/slides/_rels/slide109.xml.rels><?xml version="1.0" encoding="UTF-8" standalone="yes"?>
<Relationships xmlns="http://schemas.openxmlformats.org/package/2006/relationships"><Relationship Id="rId3" Type="http://schemas.openxmlformats.org/officeDocument/2006/relationships/hyperlink" Target="https://www.terraform.io/docs/cloud/sentinel/import/tfplan-v2.html#change-representation" TargetMode="External"/><Relationship Id="rId2" Type="http://schemas.openxmlformats.org/officeDocument/2006/relationships/notesSlide" Target="../notesSlides/notesSlide109.xml"/><Relationship Id="rId1" Type="http://schemas.openxmlformats.org/officeDocument/2006/relationships/slideLayout" Target="../slideLayouts/slideLayout26.xml"/><Relationship Id="rId5" Type="http://schemas.openxmlformats.org/officeDocument/2006/relationships/hyperlink" Target="https://www.terraform.io/docs/cloud/sentinel/import/tfstate-v2.html#the-resources-collection" TargetMode="External"/><Relationship Id="rId4" Type="http://schemas.openxmlformats.org/officeDocument/2006/relationships/hyperlink" Target="https://www.terraform.io/docs/cloud/sentinel/import/tfplan-v2.html#the-resource_changes-collection"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6.xml"/></Relationships>
</file>

<file path=ppt/slides/_rels/slide1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3.xml"/><Relationship Id="rId1" Type="http://schemas.openxmlformats.org/officeDocument/2006/relationships/slideLayout" Target="../slideLayouts/slideLayout26.xml"/><Relationship Id="rId4" Type="http://schemas.openxmlformats.org/officeDocument/2006/relationships/image" Target="../media/image40.png"/></Relationships>
</file>

<file path=ppt/slides/_rels/slide1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4.xml"/><Relationship Id="rId1" Type="http://schemas.openxmlformats.org/officeDocument/2006/relationships/slideLayout" Target="../slideLayouts/slideLayout2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20.xml.rels><?xml version="1.0" encoding="UTF-8" standalone="yes"?>
<Relationships xmlns="http://schemas.openxmlformats.org/package/2006/relationships"><Relationship Id="rId3" Type="http://schemas.openxmlformats.org/officeDocument/2006/relationships/hyperlink" Target="https://docs.hashicorp.com/sentinel/imports/http" TargetMode="External"/><Relationship Id="rId2" Type="http://schemas.openxmlformats.org/officeDocument/2006/relationships/notesSlide" Target="../notesSlides/notesSlide120.xml"/><Relationship Id="rId1" Type="http://schemas.openxmlformats.org/officeDocument/2006/relationships/slideLayout" Target="../slideLayouts/slideLayout26.xml"/><Relationship Id="rId5" Type="http://schemas.openxmlformats.org/officeDocument/2006/relationships/hyperlink" Target="https://github.com/hashicorp/terraform-guides/tree/master/governance/second-generation/cloud-agnostic/http-examples" TargetMode="External"/><Relationship Id="rId4" Type="http://schemas.openxmlformats.org/officeDocument/2006/relationships/hyperlink" Target="https://docs.hashicorp.com/sentinel/language/parameters" TargetMode="Externa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6.xml"/></Relationships>
</file>

<file path=ppt/slides/_rels/slide1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3.xml"/><Relationship Id="rId1" Type="http://schemas.openxmlformats.org/officeDocument/2006/relationships/slideLayout" Target="../slideLayouts/slideLayout2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hyperlink" Target="https://github.com/rberlind/sentinel-training-solution/tree/v2/sentinel-policies" TargetMode="External"/><Relationship Id="rId2" Type="http://schemas.openxmlformats.org/officeDocument/2006/relationships/notesSlide" Target="../notesSlides/notesSlide127.xml"/><Relationship Id="rId1" Type="http://schemas.openxmlformats.org/officeDocument/2006/relationships/slideLayout" Target="../slideLayouts/slideLayout2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1.png"/><Relationship Id="rId7" Type="http://schemas.openxmlformats.org/officeDocument/2006/relationships/image" Target="../media/image25.emf"/><Relationship Id="rId2" Type="http://schemas.openxmlformats.org/officeDocument/2006/relationships/notesSlide" Target="../notesSlides/notesSlide13.xml"/><Relationship Id="rId1" Type="http://schemas.openxmlformats.org/officeDocument/2006/relationships/slideLayout" Target="../slideLayouts/slideLayout2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1.png"/><Relationship Id="rId7" Type="http://schemas.openxmlformats.org/officeDocument/2006/relationships/image" Target="../media/image26.emf"/><Relationship Id="rId2" Type="http://schemas.openxmlformats.org/officeDocument/2006/relationships/notesSlide" Target="../notesSlides/notesSlide14.xml"/><Relationship Id="rId1" Type="http://schemas.openxmlformats.org/officeDocument/2006/relationships/slideLayout" Target="../slideLayouts/slideLayout27.xml"/><Relationship Id="rId6" Type="http://schemas.openxmlformats.org/officeDocument/2006/relationships/image" Target="../media/image25.emf"/><Relationship Id="rId5" Type="http://schemas.openxmlformats.org/officeDocument/2006/relationships/image" Target="../media/image24.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hyperlink" Target="https://www.terraform.io/docs/cloud/sentinel/import/tfplan-v2.html" TargetMode="External"/><Relationship Id="rId2" Type="http://schemas.openxmlformats.org/officeDocument/2006/relationships/notesSlide" Target="../notesSlides/notesSlide17.xml"/><Relationship Id="rId1" Type="http://schemas.openxmlformats.org/officeDocument/2006/relationships/slideLayout" Target="../slideLayouts/slideLayout26.xml"/><Relationship Id="rId6" Type="http://schemas.openxmlformats.org/officeDocument/2006/relationships/hyperlink" Target="https://www.terraform.io/docs/cloud/sentinel/import/tfrun.html" TargetMode="External"/><Relationship Id="rId5" Type="http://schemas.openxmlformats.org/officeDocument/2006/relationships/hyperlink" Target="https://www.terraform.io/docs/cloud/sentinel/import/tfstate-v2.html" TargetMode="External"/><Relationship Id="rId4" Type="http://schemas.openxmlformats.org/officeDocument/2006/relationships/hyperlink" Target="https://www.terraform.io/docs/cloud/sentinel/import/tfconfig-v2.html"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hyperlink" Target="https://docs.hashicorp.com/sentinel" TargetMode="External"/><Relationship Id="rId2" Type="http://schemas.openxmlformats.org/officeDocument/2006/relationships/notesSlide" Target="../notesSlides/notesSlide19.xml"/><Relationship Id="rId1" Type="http://schemas.openxmlformats.org/officeDocument/2006/relationships/slideLayout" Target="../slideLayouts/slideLayout26.xml"/><Relationship Id="rId6" Type="http://schemas.openxmlformats.org/officeDocument/2006/relationships/hyperlink" Target="https://www.hashicorp.com/resources/writing-and-testing-sentinel-policies-for-terraform" TargetMode="External"/><Relationship Id="rId5" Type="http://schemas.openxmlformats.org/officeDocument/2006/relationships/hyperlink" Target="https://github.com/hashicorp/terraform-guides/tree/master/governance/third-generation" TargetMode="External"/><Relationship Id="rId4" Type="http://schemas.openxmlformats.org/officeDocument/2006/relationships/hyperlink" Target="https://www.terraform.io/docs/cloud/sentinel/index.htm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hashicorp/terraform-guides/tree/master/governance/second-generation" TargetMode="External"/><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s://play.instruqt.com/hashicorp/tracks/sentinel-for-terraform-v2" TargetMode="External"/><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hyperlink" Target="https://play.instruqt.com/instruqt/tracks/getting-started-with-instruqt" TargetMode="External"/><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hyperlink" Target="https://docs.hashicorp.com/sentinel/extending/modules" TargetMode="External"/><Relationship Id="rId2" Type="http://schemas.openxmlformats.org/officeDocument/2006/relationships/notesSlide" Target="../notesSlides/notesSlide3.xml"/><Relationship Id="rId1" Type="http://schemas.openxmlformats.org/officeDocument/2006/relationships/slideLayout" Target="../slideLayouts/slideLayout26.xml"/><Relationship Id="rId5" Type="http://schemas.openxmlformats.org/officeDocument/2006/relationships/hyperlink" Target="https://play.instruqt.com/hashicorp/tracks/sentinel-for-terraform-v2" TargetMode="External"/><Relationship Id="rId4" Type="http://schemas.openxmlformats.org/officeDocument/2006/relationships/hyperlink" Target="https://play.instruqt.com/hashicorp/tracks/sentinel-for-terraform-v1"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hashicorp/terraform-guides/blob/master/governance/third-generation/common-functions/tfplan-functions.sentinel" TargetMode="External"/><Relationship Id="rId2" Type="http://schemas.openxmlformats.org/officeDocument/2006/relationships/notesSlide" Target="../notesSlides/notesSlide45.xml"/><Relationship Id="rId1" Type="http://schemas.openxmlformats.org/officeDocument/2006/relationships/slideLayout" Target="../slideLayouts/slideLayout26.xml"/><Relationship Id="rId6" Type="http://schemas.openxmlformats.org/officeDocument/2006/relationships/hyperlink" Target="https://github.com/hashicorp/terraform-guides/blob/master/governance/third-generation/common-functions/tfrun-functions.sentinel" TargetMode="External"/><Relationship Id="rId5" Type="http://schemas.openxmlformats.org/officeDocument/2006/relationships/hyperlink" Target="https://github.com/hashicorp/terraform-guides/blob/master/governance/third-generation/common-functions/tfconfig-functions.sentinel" TargetMode="External"/><Relationship Id="rId4" Type="http://schemas.openxmlformats.org/officeDocument/2006/relationships/hyperlink" Target="https://github.com/hashicorp/terraform-guides/blob/master/governance/third-generation/common-functions/tfstate-functions.sentinel"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hyperlink" Target="https://docs.hashicorp.com/sentinel/intro/getting-started/install" TargetMode="External"/><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3" Type="http://schemas.openxmlformats.org/officeDocument/2006/relationships/hyperlink" Target="https://www.terraform.io/docs/backends/types/remote.html" TargetMode="External"/><Relationship Id="rId2" Type="http://schemas.openxmlformats.org/officeDocument/2006/relationships/notesSlide" Target="../notesSlides/notesSlide50.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3" Type="http://schemas.openxmlformats.org/officeDocument/2006/relationships/hyperlink" Target="https://www.terraform.io/docs/enterprise/users-teams-organizations/users.html#api-tokens" TargetMode="External"/><Relationship Id="rId2" Type="http://schemas.openxmlformats.org/officeDocument/2006/relationships/notesSlide" Target="../notesSlides/notesSlide54.xml"/><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hashicorp/terraform-guides/blob/master/operations/variable-scripts/set-variables.sh" TargetMode="External"/><Relationship Id="rId2" Type="http://schemas.openxmlformats.org/officeDocument/2006/relationships/notesSlide" Target="../notesSlides/notesSlide55.xml"/><Relationship Id="rId1" Type="http://schemas.openxmlformats.org/officeDocument/2006/relationships/slideLayout" Target="../slideLayouts/slideLayout26.xml"/><Relationship Id="rId4" Type="http://schemas.openxmlformats.org/officeDocument/2006/relationships/hyperlink" Target="https://github.com/hashicorp-community/tf-helper"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6.xml"/><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7.xml"/><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64.xml"/><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6.xml"/></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hashicorp/terraform-guides/tree/master/governance/third-generation/common-functions" TargetMode="External"/><Relationship Id="rId2" Type="http://schemas.openxmlformats.org/officeDocument/2006/relationships/notesSlide" Target="../notesSlides/notesSlide66.xml"/><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hyperlink" Target="https://www.hashicorp.com/resources/writing-and-testing-sentinel-policies-for-terraform" TargetMode="External"/><Relationship Id="rId2" Type="http://schemas.openxmlformats.org/officeDocument/2006/relationships/notesSlide" Target="../notesSlides/notesSlide78.xml"/><Relationship Id="rId1" Type="http://schemas.openxmlformats.org/officeDocument/2006/relationships/slideLayout" Target="../slideLayouts/slideLayout2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6.xml"/></Relationships>
</file>

<file path=ppt/slides/_rels/slide8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6.xml"/><Relationship Id="rId1" Type="http://schemas.openxmlformats.org/officeDocument/2006/relationships/slideLayout" Target="../slideLayouts/slideLayout2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6.xml"/></Relationships>
</file>

<file path=ppt/slides/_rels/slide9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5.xml"/><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6.xml"/></Relationships>
</file>

<file path=ppt/slides/_rels/slide9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7.xml"/><Relationship Id="rId1" Type="http://schemas.openxmlformats.org/officeDocument/2006/relationships/slideLayout" Target="../slideLayouts/slideLayout2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6.xml"/></Relationships>
</file>

<file path=ppt/slides/_rels/slide9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Shape 710"/>
          <p:cNvSpPr>
            <a:spLocks noGrp="1"/>
          </p:cNvSpPr>
          <p:nvPr>
            <p:ph type="title"/>
          </p:nvPr>
        </p:nvSpPr>
        <p:spPr>
          <a:xfrm>
            <a:off x="2336799" y="5257800"/>
            <a:ext cx="19024601" cy="4927600"/>
          </a:xfrm>
          <a:prstGeom prst="rect">
            <a:avLst/>
          </a:prstGeom>
        </p:spPr>
        <p:txBody>
          <a:bodyPr anchor="ctr"/>
          <a:lstStyle>
            <a:lvl1pPr>
              <a:lnSpc>
                <a:spcPct val="110000"/>
              </a:lnSpc>
              <a:spcBef>
                <a:spcPts val="2600"/>
              </a:spcBef>
              <a:defRPr sz="7500"/>
            </a:lvl1pPr>
          </a:lstStyle>
          <a:p>
            <a:r>
              <a:rPr lang="en-US" dirty="0"/>
              <a:t>Sentinel for Terraform Workshop (v2)</a:t>
            </a:r>
            <a:endParaRPr dirty="0"/>
          </a:p>
        </p:txBody>
      </p:sp>
      <p:sp>
        <p:nvSpPr>
          <p:cNvPr id="711" name="Shape 711"/>
          <p:cNvSpPr>
            <a:spLocks noGrp="1"/>
          </p:cNvSpPr>
          <p:nvPr>
            <p:ph type="body" sz="quarter" idx="1"/>
          </p:nvPr>
        </p:nvSpPr>
        <p:spPr>
          <a:xfrm>
            <a:off x="2519679" y="9638148"/>
            <a:ext cx="12628881" cy="3011052"/>
          </a:xfrm>
          <a:prstGeom prst="rect">
            <a:avLst/>
          </a:prstGeom>
        </p:spPr>
        <p:txBody>
          <a:bodyPr>
            <a:noAutofit/>
          </a:bodyPr>
          <a:lstStyle/>
          <a:p>
            <a:pPr>
              <a:lnSpc>
                <a:spcPct val="100000"/>
              </a:lnSpc>
              <a:spcBef>
                <a:spcPts val="0"/>
              </a:spcBef>
              <a:defRPr>
                <a:solidFill>
                  <a:schemeClr val="accent1"/>
                </a:solidFill>
              </a:defRPr>
            </a:pPr>
            <a:r>
              <a:rPr lang="en-US" sz="4800" dirty="0">
                <a:solidFill>
                  <a:schemeClr val="bg1"/>
                </a:solidFill>
              </a:rPr>
              <a:t>Roger Berlind</a:t>
            </a:r>
          </a:p>
          <a:p>
            <a:pPr>
              <a:lnSpc>
                <a:spcPct val="100000"/>
              </a:lnSpc>
              <a:spcBef>
                <a:spcPts val="0"/>
              </a:spcBef>
              <a:defRPr>
                <a:solidFill>
                  <a:schemeClr val="accent1"/>
                </a:solidFill>
              </a:defRPr>
            </a:pPr>
            <a:r>
              <a:rPr lang="en-US" sz="4800" dirty="0">
                <a:solidFill>
                  <a:schemeClr val="bg1"/>
                </a:solidFill>
              </a:rPr>
              <a:t>Technology Specialist</a:t>
            </a:r>
          </a:p>
          <a:p>
            <a:pPr>
              <a:lnSpc>
                <a:spcPct val="100000"/>
              </a:lnSpc>
              <a:spcBef>
                <a:spcPts val="0"/>
              </a:spcBef>
              <a:defRPr>
                <a:solidFill>
                  <a:schemeClr val="accent1"/>
                </a:solidFill>
              </a:defRPr>
            </a:pPr>
            <a:r>
              <a:rPr lang="en-US" sz="4800" dirty="0">
                <a:solidFill>
                  <a:schemeClr val="bg1"/>
                </a:solidFill>
              </a:rPr>
              <a:t>HashiCorp</a:t>
            </a:r>
            <a:endParaRPr sz="4800" dirty="0">
              <a:solidFill>
                <a:schemeClr val="bg1"/>
              </a:solidFill>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42B003-8634-7A43-93A5-EAAE7BBFCB0F}"/>
              </a:ext>
            </a:extLst>
          </p:cNvPr>
          <p:cNvSpPr>
            <a:spLocks noGrp="1"/>
          </p:cNvSpPr>
          <p:nvPr>
            <p:ph type="body" idx="1"/>
          </p:nvPr>
        </p:nvSpPr>
        <p:spPr/>
        <p:txBody>
          <a:bodyPr>
            <a:normAutofit fontScale="92500" lnSpcReduction="10000"/>
          </a:bodyPr>
          <a:lstStyle/>
          <a:p>
            <a:r>
              <a:rPr lang="en-US" b="1" dirty="0"/>
              <a:t>Advisory</a:t>
            </a:r>
          </a:p>
          <a:p>
            <a:pPr lvl="1"/>
            <a:r>
              <a:rPr lang="en-US" dirty="0"/>
              <a:t>Only logs violations</a:t>
            </a:r>
          </a:p>
          <a:p>
            <a:r>
              <a:rPr lang="en-US" b="1" dirty="0"/>
              <a:t>Soft Mandatory</a:t>
            </a:r>
          </a:p>
          <a:p>
            <a:pPr lvl="1"/>
            <a:r>
              <a:rPr lang="en-US" dirty="0"/>
              <a:t>Can be overridden by authorized users:</a:t>
            </a:r>
          </a:p>
          <a:p>
            <a:pPr lvl="2"/>
            <a:r>
              <a:rPr lang="en-US" dirty="0"/>
              <a:t>Members of the owners team</a:t>
            </a:r>
          </a:p>
          <a:p>
            <a:pPr lvl="2"/>
            <a:r>
              <a:rPr lang="en-US" dirty="0"/>
              <a:t>Members of teams with the "Manage Policies" permission</a:t>
            </a:r>
          </a:p>
          <a:p>
            <a:r>
              <a:rPr lang="en-US" b="1" dirty="0"/>
              <a:t>Hard Mandatory</a:t>
            </a:r>
          </a:p>
          <a:p>
            <a:pPr lvl="1"/>
            <a:r>
              <a:rPr lang="en-US" dirty="0"/>
              <a:t>Cannot be overridden by anyone</a:t>
            </a:r>
          </a:p>
          <a:p>
            <a:pPr lvl="1"/>
            <a:endParaRPr lang="en-US" dirty="0"/>
          </a:p>
          <a:p>
            <a:r>
              <a:rPr lang="en-US" dirty="0"/>
              <a:t>Customers often create new Sentinel policies as Advisory, then transition to Soft Mandatory, and eventually to Hard Mandatory.</a:t>
            </a:r>
          </a:p>
          <a:p>
            <a:r>
              <a:rPr lang="en-US" dirty="0"/>
              <a:t>This gives Terraform coders time to adapt and modify their code.</a:t>
            </a:r>
          </a:p>
        </p:txBody>
      </p:sp>
      <p:sp>
        <p:nvSpPr>
          <p:cNvPr id="3" name="Title 2">
            <a:extLst>
              <a:ext uri="{FF2B5EF4-FFF2-40B4-BE49-F238E27FC236}">
                <a16:creationId xmlns:a16="http://schemas.microsoft.com/office/drawing/2014/main" id="{77565C62-9F73-5441-8DB7-9D130CA261B2}"/>
              </a:ext>
            </a:extLst>
          </p:cNvPr>
          <p:cNvSpPr>
            <a:spLocks noGrp="1"/>
          </p:cNvSpPr>
          <p:nvPr>
            <p:ph type="title"/>
          </p:nvPr>
        </p:nvSpPr>
        <p:spPr/>
        <p:txBody>
          <a:bodyPr/>
          <a:lstStyle/>
          <a:p>
            <a:r>
              <a:rPr lang="en-US" dirty="0"/>
              <a:t>Sentinel Policy Enforcement Levels</a:t>
            </a:r>
          </a:p>
        </p:txBody>
      </p:sp>
    </p:spTree>
    <p:extLst>
      <p:ext uri="{BB962C8B-B14F-4D97-AF65-F5344CB8AC3E}">
        <p14:creationId xmlns:p14="http://schemas.microsoft.com/office/powerpoint/2010/main" val="70825827"/>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5D6D6E-C2A6-D44D-B4AC-B4C3E39F8351}"/>
              </a:ext>
            </a:extLst>
          </p:cNvPr>
          <p:cNvSpPr>
            <a:spLocks noGrp="1"/>
          </p:cNvSpPr>
          <p:nvPr>
            <p:ph type="body" idx="1"/>
          </p:nvPr>
        </p:nvSpPr>
        <p:spPr>
          <a:solidFill>
            <a:schemeClr val="bg1"/>
          </a:solidFill>
        </p:spPr>
        <p:txBody>
          <a:bodyPr>
            <a:normAutofit/>
          </a:bodyPr>
          <a:lstStyle/>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 Policy 1: terraform-guides-aws/restrict-ec2-instance-type (hard-mandatory)</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Result: true</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Description: This policy uses the Sentinel tfplan/v2 import to require that</a:t>
            </a: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all EC2 instances have instance types from an allowed list</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TRUE - terraform-guides-aws/restrict-ec2-instance-type.sentinel:30:1 - Rule "main"</a:t>
            </a:r>
          </a:p>
        </p:txBody>
      </p:sp>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p:txBody>
          <a:bodyPr/>
          <a:lstStyle/>
          <a:p>
            <a:r>
              <a:rPr lang="en-US" dirty="0"/>
              <a:t>Sentinel Policy that Passes</a:t>
            </a:r>
          </a:p>
        </p:txBody>
      </p:sp>
    </p:spTree>
    <p:extLst>
      <p:ext uri="{BB962C8B-B14F-4D97-AF65-F5344CB8AC3E}">
        <p14:creationId xmlns:p14="http://schemas.microsoft.com/office/powerpoint/2010/main" val="1425872292"/>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After successfully testing a policy with the CLI and possibly also on TFC itself, you will want to deploy it to your TFC organizations.</a:t>
            </a:r>
          </a:p>
          <a:p>
            <a:r>
              <a:rPr lang="en-US" dirty="0"/>
              <a:t>If you have not already added the policy to a policy set in your organizations, do that at this time.</a:t>
            </a:r>
          </a:p>
          <a:p>
            <a:r>
              <a:rPr lang="en-US" dirty="0"/>
              <a:t>Add the new policy to an existing policy set that is already applied against desired workspaces, or create a new policy set for the policy and apply that policy set to desired workspaces across your organizations.</a:t>
            </a:r>
          </a:p>
          <a:p>
            <a:r>
              <a:rPr lang="en-US" dirty="0"/>
              <a:t>Also add any parameters the policy requires to your policy set.</a:t>
            </a:r>
          </a:p>
          <a:p>
            <a:r>
              <a:rPr lang="en-US" dirty="0"/>
              <a:t>And add references to any Sentinel Modules that policies in it use.</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Deploying Policies in Terraform Cloud</a:t>
            </a:r>
          </a:p>
        </p:txBody>
      </p:sp>
    </p:spTree>
    <p:extLst>
      <p:ext uri="{BB962C8B-B14F-4D97-AF65-F5344CB8AC3E}">
        <p14:creationId xmlns:p14="http://schemas.microsoft.com/office/powerpoint/2010/main" val="1088670142"/>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Exercise 3</a:t>
            </a:r>
            <a:br>
              <a:rPr lang="en-US" dirty="0"/>
            </a:br>
            <a:endParaRPr lang="en-US" dirty="0"/>
          </a:p>
        </p:txBody>
      </p:sp>
    </p:spTree>
    <p:extLst>
      <p:ext uri="{BB962C8B-B14F-4D97-AF65-F5344CB8AC3E}">
        <p14:creationId xmlns:p14="http://schemas.microsoft.com/office/powerpoint/2010/main" val="2134250044"/>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fontScale="92500" lnSpcReduction="10000"/>
          </a:bodyPr>
          <a:lstStyle/>
          <a:p>
            <a:r>
              <a:rPr lang="en-US" dirty="0"/>
              <a:t>Your task in this challenge is to complete and test two versions of a Sentinel policy that requires that all AWS Certificate Manager (ACM) Certificates referenced by a data source in Terraform's AWS Provider have domains that are subdomains of "hashidemos.io".</a:t>
            </a:r>
          </a:p>
          <a:p>
            <a:r>
              <a:rPr lang="en-US" dirty="0"/>
              <a:t>Since we are restricting a data source, the policy uses the tfstate/v2 import instead of the tfplan/v2 import that we have used in previous policies.</a:t>
            </a:r>
          </a:p>
          <a:p>
            <a:r>
              <a:rPr lang="en-US" dirty="0"/>
              <a:t>It also uses the </a:t>
            </a:r>
            <a:r>
              <a:rPr lang="en-US" dirty="0">
                <a:latin typeface="Courier" pitchFamily="2" charset="0"/>
              </a:rPr>
              <a:t>matches</a:t>
            </a:r>
            <a:r>
              <a:rPr lang="en-US" dirty="0"/>
              <a:t> operator.</a:t>
            </a:r>
          </a:p>
          <a:p>
            <a:r>
              <a:rPr lang="en-US" dirty="0"/>
              <a:t>The first version of the policy uses filters both to find an initial list of resources and to find those that violate the policy.</a:t>
            </a:r>
          </a:p>
          <a:p>
            <a:r>
              <a:rPr lang="en-US" dirty="0"/>
              <a:t>The second version of the policy has you write your own validation function.</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Exercise 3: Restrict AWS ACM Certificates</a:t>
            </a:r>
          </a:p>
        </p:txBody>
      </p:sp>
    </p:spTree>
    <p:extLst>
      <p:ext uri="{BB962C8B-B14F-4D97-AF65-F5344CB8AC3E}">
        <p14:creationId xmlns:p14="http://schemas.microsoft.com/office/powerpoint/2010/main" val="2966410865"/>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tfstate/v2 Import</a:t>
            </a:r>
          </a:p>
        </p:txBody>
      </p:sp>
      <p:pic>
        <p:nvPicPr>
          <p:cNvPr id="3" name="Picture 2">
            <a:extLst>
              <a:ext uri="{FF2B5EF4-FFF2-40B4-BE49-F238E27FC236}">
                <a16:creationId xmlns:a16="http://schemas.microsoft.com/office/drawing/2014/main" id="{A2EB3F87-0EC4-2E4C-A14C-06760B98C8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869" y="2254169"/>
            <a:ext cx="18983569" cy="10678258"/>
          </a:xfrm>
          <a:prstGeom prst="rect">
            <a:avLst/>
          </a:prstGeom>
        </p:spPr>
      </p:pic>
    </p:spTree>
    <p:extLst>
      <p:ext uri="{BB962C8B-B14F-4D97-AF65-F5344CB8AC3E}">
        <p14:creationId xmlns:p14="http://schemas.microsoft.com/office/powerpoint/2010/main" val="4067613358"/>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The tfstate/v2 import gives the state of resources and data sources after a plan.</a:t>
            </a:r>
          </a:p>
          <a:p>
            <a:r>
              <a:rPr lang="en-US" dirty="0">
                <a:latin typeface="Verdana" panose="020B0604030504040204" pitchFamily="34" charset="0"/>
                <a:ea typeface="Verdana" panose="020B0604030504040204" pitchFamily="34" charset="0"/>
                <a:cs typeface="Verdana" panose="020B0604030504040204" pitchFamily="34" charset="0"/>
              </a:rPr>
              <a:t>Generally, this will be the same as the state before the plan, but it could include additional data for data sources that were evaluated during the refresh operation done by the plan.</a:t>
            </a:r>
          </a:p>
          <a:p>
            <a:pPr lvl="1"/>
            <a:r>
              <a:rPr lang="en-US" dirty="0">
                <a:latin typeface="Verdana" panose="020B0604030504040204" pitchFamily="34" charset="0"/>
                <a:ea typeface="Verdana" panose="020B0604030504040204" pitchFamily="34" charset="0"/>
                <a:cs typeface="Verdana" panose="020B0604030504040204" pitchFamily="34" charset="0"/>
              </a:rPr>
              <a:t>Data sources that do not reference computed values are evaluated during the plan.</a:t>
            </a:r>
          </a:p>
          <a:p>
            <a:pPr lvl="1"/>
            <a:r>
              <a:rPr lang="en-US" dirty="0">
                <a:latin typeface="Verdana" panose="020B0604030504040204" pitchFamily="34" charset="0"/>
                <a:ea typeface="Verdana" panose="020B0604030504040204" pitchFamily="34" charset="0"/>
                <a:cs typeface="Verdana" panose="020B0604030504040204" pitchFamily="34" charset="0"/>
              </a:rPr>
              <a:t>Data sources that reference computed values are not evaluated until the apply.</a:t>
            </a:r>
          </a:p>
          <a:p>
            <a:r>
              <a:rPr lang="en-US" dirty="0">
                <a:latin typeface="Verdana" panose="020B0604030504040204" pitchFamily="34" charset="0"/>
                <a:ea typeface="Verdana" panose="020B0604030504040204" pitchFamily="34" charset="0"/>
                <a:cs typeface="Verdana" panose="020B0604030504040204" pitchFamily="34" charset="0"/>
              </a:rPr>
              <a:t> As a consequence, the tfstate/v2 import is often more useful than the tfplan/v2 import when restricting data sources in policies.</a:t>
            </a:r>
          </a:p>
          <a:p>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Using the tfstate/v2 Import</a:t>
            </a:r>
          </a:p>
        </p:txBody>
      </p:sp>
    </p:spTree>
    <p:extLst>
      <p:ext uri="{BB962C8B-B14F-4D97-AF65-F5344CB8AC3E}">
        <p14:creationId xmlns:p14="http://schemas.microsoft.com/office/powerpoint/2010/main" val="3704195575"/>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Exercise 4</a:t>
            </a:r>
          </a:p>
        </p:txBody>
      </p:sp>
    </p:spTree>
    <p:extLst>
      <p:ext uri="{BB962C8B-B14F-4D97-AF65-F5344CB8AC3E}">
        <p14:creationId xmlns:p14="http://schemas.microsoft.com/office/powerpoint/2010/main" val="4132153586"/>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lnSpcReduction="10000"/>
          </a:bodyPr>
          <a:lstStyle/>
          <a:p>
            <a:r>
              <a:rPr lang="en-US" dirty="0"/>
              <a:t>Your task in this challenge is to complete and test two versions of a Sentinel policy that requires Google compute instances provisioned by Terraform's Google Provider to use the public image "debian-cloud/debian-9".</a:t>
            </a:r>
          </a:p>
          <a:p>
            <a:r>
              <a:rPr lang="en-US" dirty="0"/>
              <a:t>This policy uses the tfplan/v2 import.</a:t>
            </a:r>
          </a:p>
          <a:p>
            <a:r>
              <a:rPr lang="en-US" dirty="0"/>
              <a:t>However, it requires you to evaluate an attribute that is inside a block that is itself inside another block of the resource.</a:t>
            </a:r>
          </a:p>
          <a:p>
            <a:r>
              <a:rPr lang="en-US" dirty="0"/>
              <a:t>The first version will call common functions to do this.</a:t>
            </a:r>
          </a:p>
          <a:p>
            <a:r>
              <a:rPr lang="en-US" dirty="0"/>
              <a:t>The second version requires you to write your own filter function and deal with the nested attribute more directly.</a:t>
            </a:r>
          </a:p>
          <a:p>
            <a:r>
              <a:rPr lang="en-US" dirty="0"/>
              <a:t>You'll also be using the </a:t>
            </a:r>
            <a:r>
              <a:rPr lang="en-US" dirty="0">
                <a:latin typeface="Courier" pitchFamily="2" charset="0"/>
              </a:rPr>
              <a:t>types</a:t>
            </a:r>
            <a:r>
              <a:rPr lang="en-US" dirty="0"/>
              <a:t> import.</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Exercise 4: Restrict Google Compute Instances</a:t>
            </a:r>
          </a:p>
        </p:txBody>
      </p:sp>
    </p:spTree>
    <p:extLst>
      <p:ext uri="{BB962C8B-B14F-4D97-AF65-F5344CB8AC3E}">
        <p14:creationId xmlns:p14="http://schemas.microsoft.com/office/powerpoint/2010/main" val="1325394094"/>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lnSpcReduction="10000"/>
          </a:bodyPr>
          <a:lstStyle/>
          <a:p>
            <a:r>
              <a:rPr lang="en-US" dirty="0">
                <a:solidFill>
                  <a:schemeClr val="bg1"/>
                </a:solidFill>
              </a:rPr>
              <a:t>Some attributes of Terraform resource are "top-level" attributes that reside directly under the resource.</a:t>
            </a:r>
          </a:p>
          <a:p>
            <a:r>
              <a:rPr lang="en-US" dirty="0">
                <a:solidFill>
                  <a:schemeClr val="bg1"/>
                </a:solidFill>
              </a:rPr>
              <a:t>Other "nested" attributes are inside blocks of the resource.</a:t>
            </a:r>
          </a:p>
          <a:p>
            <a:r>
              <a:rPr lang="en-US" dirty="0">
                <a:solidFill>
                  <a:schemeClr val="bg1"/>
                </a:solidFill>
              </a:rPr>
              <a:t>Since blocks can be nested inside other blocks, an attribute can be nested many layers beneath the resource itself.</a:t>
            </a:r>
          </a:p>
          <a:p>
            <a:r>
              <a:rPr lang="en-US" dirty="0">
                <a:solidFill>
                  <a:schemeClr val="bg1"/>
                </a:solidFill>
              </a:rPr>
              <a:t>When writing policies that restrict nested attributes, you can do this using Sentinel's native syntax or call special functions that use a slightly modified syntax.</a:t>
            </a:r>
          </a:p>
          <a:p>
            <a:r>
              <a:rPr lang="en-US" dirty="0">
                <a:solidFill>
                  <a:schemeClr val="bg1"/>
                </a:solidFill>
              </a:rPr>
              <a:t>Recall that "attributes" includes both the "arguments" and "exported attributes" of resources.</a:t>
            </a:r>
          </a:p>
          <a:p>
            <a:pPr lvl="1"/>
            <a:r>
              <a:rPr lang="en-US" dirty="0">
                <a:solidFill>
                  <a:schemeClr val="bg1"/>
                </a:solidFill>
              </a:rPr>
              <a:t>In fact, all the arguments are actually exported.</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Restricting Nested Attributes in a Policy (1)</a:t>
            </a:r>
          </a:p>
        </p:txBody>
      </p:sp>
    </p:spTree>
    <p:extLst>
      <p:ext uri="{BB962C8B-B14F-4D97-AF65-F5344CB8AC3E}">
        <p14:creationId xmlns:p14="http://schemas.microsoft.com/office/powerpoint/2010/main" val="3975221860"/>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a:bodyPr>
          <a:lstStyle/>
          <a:p>
            <a:r>
              <a:rPr lang="en-US" dirty="0">
                <a:solidFill>
                  <a:schemeClr val="bg1"/>
                </a:solidFill>
              </a:rPr>
              <a:t>Sentinel treats blocks as lists of maps. This is true even when a block cannot be repeated.</a:t>
            </a:r>
          </a:p>
          <a:p>
            <a:r>
              <a:rPr lang="en-US" dirty="0">
                <a:solidFill>
                  <a:schemeClr val="bg1"/>
                </a:solidFill>
              </a:rPr>
              <a:t>The first index of a Sentinel list is always 0.</a:t>
            </a:r>
          </a:p>
          <a:p>
            <a:r>
              <a:rPr lang="en-US" dirty="0">
                <a:solidFill>
                  <a:schemeClr val="bg1"/>
                </a:solidFill>
              </a:rPr>
              <a:t>The value of a nested attribute of a </a:t>
            </a:r>
            <a:r>
              <a:rPr lang="en-US" dirty="0">
                <a:solidFill>
                  <a:schemeClr val="accent2"/>
                </a:solidFill>
                <a:hlinkClick r:id="rId3">
                  <a:extLst>
                    <a:ext uri="{A12FA001-AC4F-418D-AE19-62706E023703}">
                      <ahyp:hlinkClr xmlns:ahyp="http://schemas.microsoft.com/office/drawing/2018/hyperlinkcolor" val="tx"/>
                    </a:ext>
                  </a:extLst>
                </a:hlinkClick>
              </a:rPr>
              <a:t>resource change</a:t>
            </a:r>
            <a:r>
              <a:rPr lang="en-US" dirty="0">
                <a:solidFill>
                  <a:schemeClr val="bg1"/>
                </a:solidFill>
              </a:rPr>
              <a:t> </a:t>
            </a:r>
            <a:r>
              <a:rPr lang="en-US" dirty="0">
                <a:solidFill>
                  <a:schemeClr val="bg1"/>
                </a:solidFill>
                <a:latin typeface="Courier" pitchFamily="2" charset="0"/>
              </a:rPr>
              <a:t>rc</a:t>
            </a:r>
            <a:r>
              <a:rPr lang="en-US" dirty="0">
                <a:solidFill>
                  <a:schemeClr val="bg1"/>
                </a:solidFill>
              </a:rPr>
              <a:t> derived from the </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hlinkClick r:id="rId4"/>
              </a:rPr>
              <a:t>resource_changes</a:t>
            </a:r>
            <a:r>
              <a:rPr lang="en-US" dirty="0">
                <a:solidFill>
                  <a:schemeClr val="bg1"/>
                </a:solidFill>
              </a:rPr>
              <a:t> collection of the tfplan/v2 import can be directly referenced like this:</a:t>
            </a:r>
          </a:p>
          <a:p>
            <a:pPr lvl="1"/>
            <a:r>
              <a:rPr lang="en-US" dirty="0">
                <a:solidFill>
                  <a:srgbClr val="FF0000"/>
                </a:solidFill>
                <a:latin typeface="Courier" pitchFamily="2" charset="0"/>
              </a:rPr>
              <a:t>rc.change.after.storage_image_reference[0].publisher</a:t>
            </a:r>
            <a:endParaRPr lang="en-US" dirty="0">
              <a:solidFill>
                <a:srgbClr val="FF0000"/>
              </a:solidFill>
            </a:endParaRPr>
          </a:p>
          <a:p>
            <a:r>
              <a:rPr lang="en-US" dirty="0">
                <a:solidFill>
                  <a:schemeClr val="bg1"/>
                </a:solidFill>
              </a:rPr>
              <a:t>A nested attribute of a resource </a:t>
            </a:r>
            <a:r>
              <a:rPr lang="en-US" dirty="0">
                <a:solidFill>
                  <a:schemeClr val="bg1"/>
                </a:solidFill>
                <a:latin typeface="Courier" pitchFamily="2" charset="0"/>
              </a:rPr>
              <a:t>r</a:t>
            </a:r>
            <a:r>
              <a:rPr lang="en-US" dirty="0">
                <a:solidFill>
                  <a:schemeClr val="bg1"/>
                </a:solidFill>
              </a:rPr>
              <a:t> derived from the </a:t>
            </a:r>
            <a:r>
              <a:rPr lang="en-US" dirty="0">
                <a:solidFill>
                  <a:schemeClr val="accent2"/>
                </a:solidFill>
                <a:hlinkClick r:id="rId5">
                  <a:extLst>
                    <a:ext uri="{A12FA001-AC4F-418D-AE19-62706E023703}">
                      <ahyp:hlinkClr xmlns:ahyp="http://schemas.microsoft.com/office/drawing/2018/hyperlinkcolor" val="tx"/>
                    </a:ext>
                  </a:extLst>
                </a:hlinkClick>
              </a:rPr>
              <a:t>resources</a:t>
            </a:r>
            <a:r>
              <a:rPr lang="en-US" dirty="0">
                <a:solidFill>
                  <a:schemeClr val="bg1"/>
                </a:solidFill>
              </a:rPr>
              <a:t> collection of the tfstate/v2 import can be referenced like this</a:t>
            </a:r>
            <a:r>
              <a:rPr lang="en-US" dirty="0"/>
              <a:t>:</a:t>
            </a:r>
          </a:p>
          <a:p>
            <a:pPr lvl="1"/>
            <a:r>
              <a:rPr lang="en-US" dirty="0">
                <a:solidFill>
                  <a:srgbClr val="FF0000"/>
                </a:solidFill>
                <a:latin typeface="Courier" pitchFamily="2" charset="0"/>
              </a:rPr>
              <a:t>r.values.storage_image_reference[0].publisher</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Restricting Nested Attributes in a Policy (2)</a:t>
            </a:r>
          </a:p>
        </p:txBody>
      </p:sp>
    </p:spTree>
    <p:extLst>
      <p:ext uri="{BB962C8B-B14F-4D97-AF65-F5344CB8AC3E}">
        <p14:creationId xmlns:p14="http://schemas.microsoft.com/office/powerpoint/2010/main" val="191185229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A87030-B22B-8340-8A6A-D8EB267266BD}"/>
              </a:ext>
            </a:extLst>
          </p:cNvPr>
          <p:cNvSpPr>
            <a:spLocks noGrp="1"/>
          </p:cNvSpPr>
          <p:nvPr>
            <p:ph type="body" idx="1"/>
          </p:nvPr>
        </p:nvSpPr>
        <p:spPr/>
        <p:txBody>
          <a:bodyPr>
            <a:normAutofit fontScale="92500" lnSpcReduction="10000"/>
          </a:bodyPr>
          <a:lstStyle/>
          <a:p>
            <a:r>
              <a:rPr lang="en-US" dirty="0"/>
              <a:t>There are essentially four types of Terraform Sentinel policies corresponding to the 4 Terraform Sentinel imports:</a:t>
            </a:r>
          </a:p>
          <a:p>
            <a:pPr lvl="1"/>
            <a:r>
              <a:rPr lang="en-US" dirty="0"/>
              <a:t>Policies can use the </a:t>
            </a:r>
            <a:r>
              <a:rPr lang="en-US" b="1" dirty="0"/>
              <a:t>tfplan/v2 </a:t>
            </a:r>
            <a:r>
              <a:rPr lang="en-US" dirty="0"/>
              <a:t>import to restrict specific attributes of specific resources and data sources in the current Terraform plan.</a:t>
            </a:r>
          </a:p>
          <a:p>
            <a:pPr lvl="1"/>
            <a:r>
              <a:rPr lang="en-US" dirty="0"/>
              <a:t>Policies can use the </a:t>
            </a:r>
            <a:r>
              <a:rPr lang="en-US" b="1" dirty="0"/>
              <a:t>tfconfig/v2 </a:t>
            </a:r>
            <a:r>
              <a:rPr lang="en-US" dirty="0"/>
              <a:t>import to restrict the configuration of Terraform modules, variables, resources, data sources, providers, provisioners, and outputs.</a:t>
            </a:r>
          </a:p>
          <a:p>
            <a:pPr lvl="1"/>
            <a:r>
              <a:rPr lang="en-US" dirty="0"/>
              <a:t>Policies can use the </a:t>
            </a:r>
            <a:r>
              <a:rPr lang="en-US" b="1" dirty="0"/>
              <a:t>tfstate/v2 </a:t>
            </a:r>
            <a:r>
              <a:rPr lang="en-US" dirty="0"/>
              <a:t>import to check whether previously provisioned resources or data sources have attributes with values that are no longer allowed.</a:t>
            </a:r>
          </a:p>
          <a:p>
            <a:pPr lvl="1"/>
            <a:r>
              <a:rPr lang="en-US" dirty="0"/>
              <a:t>Policies can use the </a:t>
            </a:r>
            <a:r>
              <a:rPr lang="en-US" b="1" dirty="0"/>
              <a:t>tfrun</a:t>
            </a:r>
            <a:r>
              <a:rPr lang="en-US" dirty="0"/>
              <a:t> import to check workspace and run metadata and whether cost estimates for planned resources are within limits.</a:t>
            </a:r>
          </a:p>
          <a:p>
            <a:r>
              <a:rPr lang="en-US" dirty="0"/>
              <a:t>Some policies might use more than one of these imports.</a:t>
            </a:r>
          </a:p>
        </p:txBody>
      </p:sp>
      <p:sp>
        <p:nvSpPr>
          <p:cNvPr id="3" name="Title 2">
            <a:extLst>
              <a:ext uri="{FF2B5EF4-FFF2-40B4-BE49-F238E27FC236}">
                <a16:creationId xmlns:a16="http://schemas.microsoft.com/office/drawing/2014/main" id="{B630FC89-1145-9C4E-BEDD-8AE5BE2049FE}"/>
              </a:ext>
            </a:extLst>
          </p:cNvPr>
          <p:cNvSpPr>
            <a:spLocks noGrp="1"/>
          </p:cNvSpPr>
          <p:nvPr>
            <p:ph type="title"/>
          </p:nvPr>
        </p:nvSpPr>
        <p:spPr/>
        <p:txBody>
          <a:bodyPr/>
          <a:lstStyle/>
          <a:p>
            <a:r>
              <a:rPr lang="en-US" dirty="0"/>
              <a:t>Types of Terraform Sentinel Policies</a:t>
            </a:r>
          </a:p>
        </p:txBody>
      </p:sp>
    </p:spTree>
    <p:extLst>
      <p:ext uri="{BB962C8B-B14F-4D97-AF65-F5344CB8AC3E}">
        <p14:creationId xmlns:p14="http://schemas.microsoft.com/office/powerpoint/2010/main" val="2681983554"/>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fontScale="92500" lnSpcReduction="10000"/>
          </a:bodyPr>
          <a:lstStyle/>
          <a:p>
            <a:r>
              <a:rPr lang="en-US" dirty="0"/>
              <a:t>The </a:t>
            </a:r>
            <a:r>
              <a:rPr lang="en-US" dirty="0">
                <a:solidFill>
                  <a:srgbClr val="FF0000"/>
                </a:solidFill>
                <a:latin typeface="Courier" pitchFamily="2" charset="0"/>
              </a:rPr>
              <a:t>evaluate_attribute(r, attribute</a:t>
            </a:r>
            <a:r>
              <a:rPr lang="en-US" dirty="0">
                <a:latin typeface="Courier" pitchFamily="2" charset="0"/>
              </a:rPr>
              <a:t>) </a:t>
            </a:r>
            <a:r>
              <a:rPr lang="en-US" dirty="0"/>
              <a:t>functions in this workshop's Sentinel modules can evaluate all attributes of resources and data sources no matter how deeply they are nested.</a:t>
            </a:r>
          </a:p>
          <a:p>
            <a:r>
              <a:rPr lang="en-US" dirty="0"/>
              <a:t>However, the </a:t>
            </a:r>
            <a:r>
              <a:rPr lang="en-US" dirty="0">
                <a:latin typeface="Courier" pitchFamily="2" charset="0"/>
              </a:rPr>
              <a:t>evaluate_attribute</a:t>
            </a:r>
            <a:r>
              <a:rPr lang="en-US" dirty="0"/>
              <a:t> functions expect nested attributes to be specified with a string delimited by "." in which each item of the string represents one of the following:</a:t>
            </a:r>
          </a:p>
          <a:p>
            <a:pPr lvl="1"/>
            <a:r>
              <a:rPr lang="en-US" dirty="0"/>
              <a:t>the name of a block above the attribute</a:t>
            </a:r>
          </a:p>
          <a:p>
            <a:pPr lvl="1"/>
            <a:r>
              <a:rPr lang="en-US" dirty="0"/>
              <a:t>an index of a block (0, 1, 2, etc.)</a:t>
            </a:r>
          </a:p>
          <a:p>
            <a:pPr lvl="1"/>
            <a:r>
              <a:rPr lang="en-US" dirty="0"/>
              <a:t>the name of the attribute itself.</a:t>
            </a:r>
          </a:p>
          <a:p>
            <a:r>
              <a:rPr lang="en-US" dirty="0"/>
              <a:t>So, we would set the function's </a:t>
            </a:r>
            <a:r>
              <a:rPr lang="en-US" dirty="0">
                <a:solidFill>
                  <a:srgbClr val="FF0000"/>
                </a:solidFill>
                <a:latin typeface="Courier" pitchFamily="2" charset="0"/>
              </a:rPr>
              <a:t>attribute</a:t>
            </a:r>
            <a:r>
              <a:rPr lang="en-US" dirty="0"/>
              <a:t> parameter to something like:</a:t>
            </a:r>
          </a:p>
          <a:p>
            <a:pPr lvl="1"/>
            <a:r>
              <a:rPr lang="en-US" dirty="0">
                <a:solidFill>
                  <a:srgbClr val="FF0000"/>
                </a:solidFill>
                <a:latin typeface="Courier" pitchFamily="2" charset="0"/>
              </a:rPr>
              <a:t>"storage_image_reference.0.publisher"</a:t>
            </a:r>
          </a:p>
          <a:p>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We don't include </a:t>
            </a:r>
            <a:r>
              <a:rPr lang="en-US" dirty="0">
                <a:solidFill>
                  <a:schemeClr val="tx2"/>
                </a:solidFill>
                <a:latin typeface="Courier" pitchFamily="2" charset="0"/>
                <a:ea typeface="Verdana" panose="020B0604030504040204" pitchFamily="34" charset="0"/>
                <a:cs typeface="Verdana" panose="020B0604030504040204" pitchFamily="34" charset="0"/>
              </a:rPr>
              <a:t>rc.change.after</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or </a:t>
            </a:r>
            <a:r>
              <a:rPr lang="en-US" dirty="0">
                <a:solidFill>
                  <a:schemeClr val="tx2"/>
                </a:solidFill>
                <a:latin typeface="Courier" pitchFamily="2" charset="0"/>
                <a:ea typeface="Verdana" panose="020B0604030504040204" pitchFamily="34" charset="0"/>
                <a:cs typeface="Verdana" panose="020B0604030504040204" pitchFamily="34" charset="0"/>
              </a:rPr>
              <a:t>r.values</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since that is set in </a:t>
            </a:r>
            <a:r>
              <a:rPr lang="en-US" dirty="0">
                <a:solidFill>
                  <a:schemeClr val="tx2"/>
                </a:solidFill>
                <a:latin typeface="Courier" pitchFamily="2" charset="0"/>
                <a:ea typeface="Verdana" panose="020B0604030504040204" pitchFamily="34" charset="0"/>
                <a:cs typeface="Verdana" panose="020B0604030504040204" pitchFamily="34" charset="0"/>
              </a:rPr>
              <a:t>r</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 </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Restricting Nested Attributes in a Policy (3)</a:t>
            </a:r>
          </a:p>
        </p:txBody>
      </p:sp>
    </p:spTree>
    <p:extLst>
      <p:ext uri="{BB962C8B-B14F-4D97-AF65-F5344CB8AC3E}">
        <p14:creationId xmlns:p14="http://schemas.microsoft.com/office/powerpoint/2010/main" val="1064342943"/>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Exercise 5</a:t>
            </a:r>
            <a:br>
              <a:rPr lang="en-US" dirty="0"/>
            </a:br>
            <a:endParaRPr lang="en-US" dirty="0"/>
          </a:p>
        </p:txBody>
      </p:sp>
    </p:spTree>
    <p:extLst>
      <p:ext uri="{BB962C8B-B14F-4D97-AF65-F5344CB8AC3E}">
        <p14:creationId xmlns:p14="http://schemas.microsoft.com/office/powerpoint/2010/main" val="1365568130"/>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a:bodyPr>
          <a:lstStyle/>
          <a:p>
            <a:r>
              <a:rPr lang="en-US" dirty="0"/>
              <a:t>Your task in this challenge is to complete and test two versions of a Sentinel policy that requires that all modules loaded by the root module come from the Private Module Registry (PMR) of a Terraform Cloud organization.</a:t>
            </a:r>
          </a:p>
          <a:p>
            <a:r>
              <a:rPr lang="en-US" dirty="0"/>
              <a:t>This policy uses the tfconfig/v2 import.</a:t>
            </a:r>
          </a:p>
          <a:p>
            <a:r>
              <a:rPr lang="en-US" dirty="0"/>
              <a:t>In the first version, you will write a custom validation function.</a:t>
            </a:r>
          </a:p>
          <a:p>
            <a:r>
              <a:rPr lang="en-US" dirty="0"/>
              <a:t>In the second version, you will move this function into a Sentinel module.</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Exercise 5: Require Modules from a PMR</a:t>
            </a:r>
          </a:p>
        </p:txBody>
      </p:sp>
    </p:spTree>
    <p:extLst>
      <p:ext uri="{BB962C8B-B14F-4D97-AF65-F5344CB8AC3E}">
        <p14:creationId xmlns:p14="http://schemas.microsoft.com/office/powerpoint/2010/main" val="1244304365"/>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tfconfig/v2 Import</a:t>
            </a:r>
          </a:p>
        </p:txBody>
      </p:sp>
      <p:pic>
        <p:nvPicPr>
          <p:cNvPr id="9" name="Picture 8">
            <a:extLst>
              <a:ext uri="{FF2B5EF4-FFF2-40B4-BE49-F238E27FC236}">
                <a16:creationId xmlns:a16="http://schemas.microsoft.com/office/drawing/2014/main" id="{7EE10A61-4E3B-FE42-9B3D-78BF203F34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869" y="2103606"/>
            <a:ext cx="8859450" cy="10574182"/>
          </a:xfrm>
          <a:prstGeom prst="rect">
            <a:avLst/>
          </a:prstGeom>
        </p:spPr>
      </p:pic>
      <p:pic>
        <p:nvPicPr>
          <p:cNvPr id="11" name="Picture 10">
            <a:extLst>
              <a:ext uri="{FF2B5EF4-FFF2-40B4-BE49-F238E27FC236}">
                <a16:creationId xmlns:a16="http://schemas.microsoft.com/office/drawing/2014/main" id="{94D9D164-10C2-9C4D-AA25-B6C73A1B74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9190" y="2103606"/>
            <a:ext cx="11541082" cy="10574182"/>
          </a:xfrm>
          <a:prstGeom prst="rect">
            <a:avLst/>
          </a:prstGeom>
        </p:spPr>
      </p:pic>
    </p:spTree>
    <p:extLst>
      <p:ext uri="{BB962C8B-B14F-4D97-AF65-F5344CB8AC3E}">
        <p14:creationId xmlns:p14="http://schemas.microsoft.com/office/powerpoint/2010/main" val="954722685"/>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tfconfig/v2 Import Expressions</a:t>
            </a:r>
          </a:p>
        </p:txBody>
      </p:sp>
      <p:pic>
        <p:nvPicPr>
          <p:cNvPr id="6" name="Picture 5">
            <a:extLst>
              <a:ext uri="{FF2B5EF4-FFF2-40B4-BE49-F238E27FC236}">
                <a16:creationId xmlns:a16="http://schemas.microsoft.com/office/drawing/2014/main" id="{37DC3DB3-3571-3B45-8F4A-B1DA42E2BE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6643" y="2568107"/>
            <a:ext cx="18770588" cy="4186054"/>
          </a:xfrm>
          <a:prstGeom prst="rect">
            <a:avLst/>
          </a:prstGeom>
        </p:spPr>
      </p:pic>
      <p:sp>
        <p:nvSpPr>
          <p:cNvPr id="7" name="TextBox 6">
            <a:extLst>
              <a:ext uri="{FF2B5EF4-FFF2-40B4-BE49-F238E27FC236}">
                <a16:creationId xmlns:a16="http://schemas.microsoft.com/office/drawing/2014/main" id="{FC881147-5FD3-5E41-84DE-6FB92000721A}"/>
              </a:ext>
            </a:extLst>
          </p:cNvPr>
          <p:cNvSpPr txBox="1"/>
          <p:nvPr/>
        </p:nvSpPr>
        <p:spPr>
          <a:xfrm>
            <a:off x="1666642" y="6961840"/>
            <a:ext cx="21532023" cy="547954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t" anchorCtr="0">
            <a:normAutofit lnSpcReduction="10000"/>
          </a:bodyPr>
          <a:lstStyle/>
          <a:p>
            <a:pPr marL="685800" marR="0" indent="-685800" algn="l" defTabSz="1828800" rtl="0" fontAlgn="auto" latinLnBrk="0" hangingPunct="0">
              <a:lnSpc>
                <a:spcPct val="110000"/>
              </a:lnSpc>
              <a:spcBef>
                <a:spcPts val="1200"/>
              </a:spcBef>
              <a:spcAft>
                <a:spcPts val="300"/>
              </a:spcAft>
              <a:buClrTx/>
              <a:buSzTx/>
              <a:buFont typeface="Wingdings" pitchFamily="2" charset="2"/>
              <a:buChar char="§"/>
              <a:tabLst/>
            </a:pPr>
            <a:r>
              <a:rPr lang="en-US" b="0" dirty="0">
                <a:solidFill>
                  <a:schemeClr val="bg1"/>
                </a:solidFill>
                <a:latin typeface="Verdana" panose="020B0604030504040204" pitchFamily="34" charset="0"/>
                <a:ea typeface="Verdana" panose="020B0604030504040204" pitchFamily="34" charset="0"/>
                <a:cs typeface="Verdana" panose="020B0604030504040204" pitchFamily="34" charset="0"/>
              </a:rPr>
              <a:t>Expressions in the tfconfig/v2 collections are ultimately represented by </a:t>
            </a:r>
            <a:r>
              <a:rPr lang="en-US" b="0" dirty="0">
                <a:solidFill>
                  <a:schemeClr val="bg1"/>
                </a:solidFill>
                <a:latin typeface="Courier" pitchFamily="2" charset="0"/>
                <a:ea typeface="Verdana" panose="020B0604030504040204" pitchFamily="34" charset="0"/>
                <a:cs typeface="Verdana" panose="020B0604030504040204" pitchFamily="34" charset="0"/>
              </a:rPr>
              <a:t>constant_value</a:t>
            </a:r>
            <a:r>
              <a:rPr lang="en-US" b="0" dirty="0">
                <a:solidFill>
                  <a:schemeClr val="bg1"/>
                </a:solidFill>
                <a:latin typeface="Verdana" panose="020B0604030504040204" pitchFamily="34" charset="0"/>
                <a:ea typeface="Verdana" panose="020B0604030504040204" pitchFamily="34" charset="0"/>
                <a:cs typeface="Verdana" panose="020B0604030504040204" pitchFamily="34" charset="0"/>
              </a:rPr>
              <a:t> fields or by </a:t>
            </a:r>
            <a:r>
              <a:rPr lang="en-US" b="0" dirty="0">
                <a:solidFill>
                  <a:schemeClr val="bg1"/>
                </a:solidFill>
                <a:latin typeface="Courier" pitchFamily="2" charset="0"/>
                <a:ea typeface="Verdana" panose="020B0604030504040204" pitchFamily="34" charset="0"/>
                <a:cs typeface="Verdana" panose="020B0604030504040204" pitchFamily="34" charset="0"/>
              </a:rPr>
              <a:t>references</a:t>
            </a:r>
            <a:r>
              <a:rPr lang="en-US" b="0" dirty="0">
                <a:solidFill>
                  <a:schemeClr val="bg1"/>
                </a:solidFill>
                <a:latin typeface="Verdana" panose="020B0604030504040204" pitchFamily="34" charset="0"/>
                <a:ea typeface="Verdana" panose="020B0604030504040204" pitchFamily="34" charset="0"/>
                <a:cs typeface="Verdana" panose="020B0604030504040204" pitchFamily="34" charset="0"/>
              </a:rPr>
              <a:t> lists, depending on whether they were constant or required evaluation.</a:t>
            </a:r>
          </a:p>
          <a:p>
            <a:pPr marL="685800" marR="0" indent="-685800" algn="l" defTabSz="1828800" rtl="0" fontAlgn="auto" latinLnBrk="0" hangingPunct="0">
              <a:lnSpc>
                <a:spcPct val="110000"/>
              </a:lnSpc>
              <a:spcBef>
                <a:spcPts val="1200"/>
              </a:spcBef>
              <a:spcAft>
                <a:spcPts val="300"/>
              </a:spcAft>
              <a:buClrTx/>
              <a:buSzTx/>
              <a:buFont typeface="Wingdings" pitchFamily="2" charset="2"/>
              <a:buChar char="§"/>
              <a:tabLst/>
            </a:pPr>
            <a:r>
              <a:rPr kumimoji="0" lang="en-US" sz="4800" b="0" i="0" u="none" strike="noStrike" cap="none" spc="0" normalizeH="0" baseline="0" dirty="0">
                <a:ln>
                  <a:noFill/>
                </a:ln>
                <a:solidFill>
                  <a:schemeClr val="bg1"/>
                </a:solidFill>
                <a:effectLst/>
                <a:uFillTx/>
                <a:latin typeface="Verdana" panose="020B0604030504040204" pitchFamily="34" charset="0"/>
                <a:ea typeface="Verdana" panose="020B0604030504040204" pitchFamily="34" charset="0"/>
                <a:cs typeface="Verdana" panose="020B0604030504040204" pitchFamily="34" charset="0"/>
                <a:sym typeface="Tahoma"/>
              </a:rPr>
              <a:t>The latter must then be cross-referenced against the tfplan/v2 or tfstate/v2 imports.</a:t>
            </a:r>
          </a:p>
          <a:p>
            <a:pPr marL="685800" marR="0" indent="-685800" algn="l" defTabSz="1828800" rtl="0" fontAlgn="auto" latinLnBrk="0" hangingPunct="0">
              <a:lnSpc>
                <a:spcPct val="110000"/>
              </a:lnSpc>
              <a:spcBef>
                <a:spcPts val="1200"/>
              </a:spcBef>
              <a:spcAft>
                <a:spcPts val="300"/>
              </a:spcAft>
              <a:buClrTx/>
              <a:buSzTx/>
              <a:buFont typeface="Wingdings" pitchFamily="2" charset="2"/>
              <a:buChar char="§"/>
              <a:tabLst/>
            </a:pPr>
            <a:r>
              <a:rPr kumimoji="0" lang="en-US" sz="4800" b="0" i="0" u="none" strike="noStrike" cap="none" spc="0" normalizeH="0" baseline="0" dirty="0">
                <a:ln>
                  <a:noFill/>
                </a:ln>
                <a:solidFill>
                  <a:schemeClr val="bg1"/>
                </a:solidFill>
                <a:effectLst/>
                <a:uFillTx/>
                <a:latin typeface="Verdana" panose="020B0604030504040204" pitchFamily="34" charset="0"/>
                <a:ea typeface="Verdana" panose="020B0604030504040204" pitchFamily="34" charset="0"/>
                <a:cs typeface="Verdana" panose="020B0604030504040204" pitchFamily="34" charset="0"/>
                <a:sym typeface="Tahoma"/>
              </a:rPr>
              <a:t>When constants are mixed with references, the constants are lost.</a:t>
            </a:r>
          </a:p>
        </p:txBody>
      </p:sp>
    </p:spTree>
    <p:extLst>
      <p:ext uri="{BB962C8B-B14F-4D97-AF65-F5344CB8AC3E}">
        <p14:creationId xmlns:p14="http://schemas.microsoft.com/office/powerpoint/2010/main" val="1447460947"/>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fontScale="92500"/>
          </a:bodyPr>
          <a:lstStyle/>
          <a:p>
            <a:r>
              <a:rPr lang="en-US" dirty="0">
                <a:latin typeface="Verdana" panose="020B0604030504040204" pitchFamily="34" charset="0"/>
                <a:ea typeface="Verdana" panose="020B0604030504040204" pitchFamily="34" charset="0"/>
                <a:cs typeface="Verdana" panose="020B0604030504040204" pitchFamily="34" charset="0"/>
              </a:rPr>
              <a:t>The tfconfig/v2 import gives information about the Terraform configuration used by the run in which Sentinel policies are checked.</a:t>
            </a:r>
          </a:p>
          <a:p>
            <a:r>
              <a:rPr lang="en-US" dirty="0">
                <a:latin typeface="Verdana" panose="020B0604030504040204" pitchFamily="34" charset="0"/>
                <a:ea typeface="Verdana" panose="020B0604030504040204" pitchFamily="34" charset="0"/>
                <a:cs typeface="Verdana" panose="020B0604030504040204" pitchFamily="34" charset="0"/>
              </a:rPr>
              <a:t>It does NOT give all information about the Terraform configuration.</a:t>
            </a:r>
          </a:p>
          <a:p>
            <a:r>
              <a:rPr lang="en-US" dirty="0"/>
              <a:t>It can be used to restrict the configuration of module calls, variables, resources, data sources, providers, provisioners, and outputs.</a:t>
            </a:r>
          </a:p>
          <a:p>
            <a:r>
              <a:rPr lang="en-US" dirty="0"/>
              <a:t>It can also be used to compare attributes of different resources even if they are computed since it can compare the expressions the code used.</a:t>
            </a:r>
          </a:p>
          <a:p>
            <a:r>
              <a:rPr lang="en-US" dirty="0"/>
              <a:t>It it useful for restricting things that the other imports don't cover.</a:t>
            </a:r>
          </a:p>
          <a:p>
            <a:r>
              <a:rPr lang="en-US" dirty="0"/>
              <a:t>However, using it to restrict resources and data sources can be challenging because of the need to cross-reference references. </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Using the tfconfig/v2 Import</a:t>
            </a:r>
          </a:p>
        </p:txBody>
      </p:sp>
    </p:spTree>
    <p:extLst>
      <p:ext uri="{BB962C8B-B14F-4D97-AF65-F5344CB8AC3E}">
        <p14:creationId xmlns:p14="http://schemas.microsoft.com/office/powerpoint/2010/main" val="3117009813"/>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Advanced Techniques</a:t>
            </a:r>
          </a:p>
        </p:txBody>
      </p:sp>
    </p:spTree>
    <p:extLst>
      <p:ext uri="{BB962C8B-B14F-4D97-AF65-F5344CB8AC3E}">
        <p14:creationId xmlns:p14="http://schemas.microsoft.com/office/powerpoint/2010/main" val="1135469829"/>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fontScale="92500" lnSpcReduction="10000"/>
          </a:bodyPr>
          <a:lstStyle/>
          <a:p>
            <a:r>
              <a:rPr lang="en-US" dirty="0"/>
              <a:t>If your policy shows any syntax errors, these will tell you which lines of your policy you need to fix.</a:t>
            </a:r>
          </a:p>
          <a:p>
            <a:r>
              <a:rPr lang="en-US" dirty="0"/>
              <a:t>A message like "</a:t>
            </a:r>
            <a:r>
              <a:rPr lang="en-US" dirty="0">
                <a:solidFill>
                  <a:srgbClr val="FF0000"/>
                </a:solidFill>
              </a:rPr>
              <a:t>An error occurred: &lt;policy&gt;.sentinel:34:10</a:t>
            </a:r>
            <a:r>
              <a:rPr lang="en-US" dirty="0"/>
              <a:t>" means Sentinel encountered an error in column 10 of line 34 of the policy.</a:t>
            </a:r>
          </a:p>
          <a:p>
            <a:pPr lvl="1"/>
            <a:r>
              <a:rPr lang="en-US" dirty="0"/>
              <a:t>But the problem that caused the error could occur earlier in the code.</a:t>
            </a:r>
          </a:p>
          <a:p>
            <a:r>
              <a:rPr lang="en-US" dirty="0"/>
              <a:t>Some errors are caused by simple things like missing commas or braces. These are fairly easy to spot.</a:t>
            </a:r>
          </a:p>
          <a:p>
            <a:r>
              <a:rPr lang="en-US" dirty="0"/>
              <a:t>Other errors might be caused by missing or computed attributes or by </a:t>
            </a:r>
            <a:r>
              <a:rPr lang="en-US" dirty="0">
                <a:latin typeface="Courier" pitchFamily="2" charset="0"/>
              </a:rPr>
              <a:t>null</a:t>
            </a:r>
            <a:r>
              <a:rPr lang="en-US" dirty="0"/>
              <a:t> values. Consider adding checks that test for these possibilities.</a:t>
            </a:r>
          </a:p>
          <a:p>
            <a:r>
              <a:rPr lang="en-US" dirty="0"/>
              <a:t>Add extra </a:t>
            </a:r>
            <a:r>
              <a:rPr lang="en-US" dirty="0">
                <a:solidFill>
                  <a:srgbClr val="FF0000"/>
                </a:solidFill>
                <a:latin typeface="Courier" pitchFamily="2" charset="0"/>
              </a:rPr>
              <a:t>print</a:t>
            </a:r>
            <a:r>
              <a:rPr lang="en-US" dirty="0"/>
              <a:t> statements to help you narrow down where the error is occurring.</a:t>
            </a:r>
          </a:p>
          <a:p>
            <a:pPr lvl="1"/>
            <a:r>
              <a:rPr lang="en-US" dirty="0"/>
              <a:t>You can even print an entire resource: </a:t>
            </a:r>
            <a:r>
              <a:rPr lang="en-US" dirty="0">
                <a:solidFill>
                  <a:srgbClr val="FF0000"/>
                </a:solidFill>
                <a:latin typeface="Courier" pitchFamily="2" charset="0"/>
              </a:rPr>
              <a:t>print("resource:", r)</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Debugging Policies with Errors</a:t>
            </a:r>
          </a:p>
        </p:txBody>
      </p:sp>
    </p:spTree>
    <p:extLst>
      <p:ext uri="{BB962C8B-B14F-4D97-AF65-F5344CB8AC3E}">
        <p14:creationId xmlns:p14="http://schemas.microsoft.com/office/powerpoint/2010/main" val="968522136"/>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fontScale="92500" lnSpcReduction="10000"/>
          </a:bodyPr>
          <a:lstStyle/>
          <a:p>
            <a:r>
              <a:rPr lang="en-US" dirty="0"/>
              <a:t>An expression can fail to exist in multiple ways:</a:t>
            </a:r>
          </a:p>
          <a:p>
            <a:pPr lvl="1"/>
            <a:r>
              <a:rPr lang="en-US" dirty="0">
                <a:solidFill>
                  <a:schemeClr val="tx2"/>
                </a:solidFill>
              </a:rPr>
              <a:t>It could be absent from the data which gives </a:t>
            </a:r>
            <a:r>
              <a:rPr lang="en-US" dirty="0">
                <a:solidFill>
                  <a:schemeClr val="tx2"/>
                </a:solidFill>
                <a:latin typeface="Courier" pitchFamily="2" charset="0"/>
              </a:rPr>
              <a:t>undefined</a:t>
            </a:r>
            <a:r>
              <a:rPr lang="en-US" dirty="0">
                <a:solidFill>
                  <a:schemeClr val="tx2"/>
                </a:solidFill>
              </a:rPr>
              <a:t>.</a:t>
            </a:r>
          </a:p>
          <a:p>
            <a:pPr lvl="1"/>
            <a:r>
              <a:rPr lang="en-US" dirty="0"/>
              <a:t>It could be set to </a:t>
            </a:r>
            <a:r>
              <a:rPr lang="en-US" dirty="0">
                <a:solidFill>
                  <a:schemeClr val="tx2"/>
                </a:solidFill>
                <a:latin typeface="Courier" pitchFamily="2" charset="0"/>
              </a:rPr>
              <a:t>null</a:t>
            </a:r>
            <a:r>
              <a:rPr lang="en-US" dirty="0"/>
              <a:t> or the empty string (</a:t>
            </a:r>
            <a:r>
              <a:rPr lang="en-US" dirty="0">
                <a:solidFill>
                  <a:schemeClr val="tx2"/>
                </a:solidFill>
                <a:latin typeface="Courier" pitchFamily="2" charset="0"/>
              </a:rPr>
              <a:t>""</a:t>
            </a:r>
            <a:r>
              <a:rPr lang="en-US" dirty="0"/>
              <a:t>).</a:t>
            </a:r>
          </a:p>
          <a:p>
            <a:pPr lvl="1"/>
            <a:r>
              <a:rPr lang="en-US" dirty="0"/>
              <a:t>It could be an empty map, </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r>
              <a:rPr lang="en-US" dirty="0"/>
              <a:t> or an empty list, </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r>
              <a:rPr lang="en-US" dirty="0"/>
              <a:t>.</a:t>
            </a:r>
          </a:p>
          <a:p>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Verify an expression is not </a:t>
            </a:r>
            <a:r>
              <a:rPr lang="en-US" dirty="0">
                <a:solidFill>
                  <a:schemeClr val="tx2"/>
                </a:solidFill>
                <a:latin typeface="Courier" pitchFamily="2" charset="0"/>
                <a:ea typeface="Verdana" panose="020B0604030504040204" pitchFamily="34" charset="0"/>
                <a:cs typeface="Verdana" panose="020B0604030504040204" pitchFamily="34" charset="0"/>
              </a:rPr>
              <a:t>undefined</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a:t>
            </a:r>
            <a:r>
              <a:rPr lang="en-US" dirty="0">
                <a:solidFill>
                  <a:schemeClr val="tx2"/>
                </a:solidFill>
                <a:latin typeface="Courier" pitchFamily="2" charset="0"/>
                <a:ea typeface="Verdana" panose="020B0604030504040204" pitchFamily="34" charset="0"/>
                <a:cs typeface="Verdana" panose="020B0604030504040204" pitchFamily="34" charset="0"/>
              </a:rPr>
              <a:t>null</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or </a:t>
            </a:r>
            <a:r>
              <a:rPr lang="en-US" dirty="0">
                <a:solidFill>
                  <a:schemeClr val="tx2"/>
                </a:solidFill>
                <a:latin typeface="Courier" pitchFamily="2" charset="0"/>
                <a:ea typeface="Verdana" panose="020B0604030504040204" pitchFamily="34" charset="0"/>
                <a:cs typeface="Verdana" panose="020B0604030504040204" pitchFamily="34" charset="0"/>
              </a:rPr>
              <a:t>""</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p>
          <a:p>
            <a:pPr lvl="1"/>
            <a:r>
              <a:rPr lang="en-US" dirty="0">
                <a:solidFill>
                  <a:srgbClr val="FF0000"/>
                </a:solidFill>
                <a:latin typeface="Courier" pitchFamily="2" charset="0"/>
              </a:rPr>
              <a:t>x</a:t>
            </a:r>
            <a:r>
              <a:rPr lang="en-US" dirty="0">
                <a:solidFill>
                  <a:srgbClr val="FF0000"/>
                </a:solidFill>
                <a:latin typeface="Courier" pitchFamily="2" charset="0"/>
                <a:ea typeface="Verdana" panose="020B0604030504040204" pitchFamily="34" charset="0"/>
                <a:cs typeface="Verdana" panose="020B0604030504040204" pitchFamily="34" charset="0"/>
              </a:rPr>
              <a:t> else null not in [null, ""]</a:t>
            </a:r>
          </a:p>
          <a:p>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Verify an expression is not </a:t>
            </a:r>
            <a:r>
              <a:rPr lang="en-US" dirty="0">
                <a:solidFill>
                  <a:schemeClr val="tx2"/>
                </a:solidFill>
                <a:latin typeface="Courier" pitchFamily="2" charset="0"/>
                <a:ea typeface="Verdana" panose="020B0604030504040204" pitchFamily="34" charset="0"/>
                <a:cs typeface="Verdana" panose="020B0604030504040204" pitchFamily="34" charset="0"/>
              </a:rPr>
              <a:t>undefined</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a:t>
            </a:r>
            <a:r>
              <a:rPr lang="en-US" dirty="0">
                <a:solidFill>
                  <a:schemeClr val="tx2"/>
                </a:solidFill>
                <a:latin typeface="Courier" pitchFamily="2" charset="0"/>
                <a:ea typeface="Verdana" panose="020B0604030504040204" pitchFamily="34" charset="0"/>
                <a:cs typeface="Verdana" panose="020B0604030504040204" pitchFamily="34" charset="0"/>
              </a:rPr>
              <a:t>null</a:t>
            </a:r>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 or an empty map, list, or string:</a:t>
            </a:r>
          </a:p>
          <a:p>
            <a:pPr lvl="1"/>
            <a:r>
              <a:rPr lang="en-US" dirty="0">
                <a:solidFill>
                  <a:srgbClr val="FF0000"/>
                </a:solidFill>
                <a:latin typeface="Courier" pitchFamily="2" charset="0"/>
                <a:ea typeface="Verdana" panose="020B0604030504040204" pitchFamily="34" charset="0"/>
                <a:cs typeface="Verdana" panose="020B0604030504040204" pitchFamily="34" charset="0"/>
              </a:rPr>
              <a:t>not ( </a:t>
            </a:r>
            <a:r>
              <a:rPr lang="en-US" dirty="0">
                <a:solidFill>
                  <a:schemeClr val="accent2"/>
                </a:solidFill>
                <a:latin typeface="Courier" pitchFamily="2" charset="0"/>
                <a:ea typeface="Verdana" panose="020B0604030504040204" pitchFamily="34" charset="0"/>
                <a:cs typeface="Verdana" panose="020B0604030504040204" pitchFamily="34" charset="0"/>
              </a:rPr>
              <a:t>(x else null is null)</a:t>
            </a:r>
            <a:r>
              <a:rPr lang="en-US" dirty="0">
                <a:solidFill>
                  <a:srgbClr val="FF0000"/>
                </a:solidFill>
                <a:latin typeface="Courier" pitchFamily="2" charset="0"/>
                <a:ea typeface="Verdana" panose="020B0604030504040204" pitchFamily="34" charset="0"/>
                <a:cs typeface="Verdana" panose="020B0604030504040204" pitchFamily="34" charset="0"/>
              </a:rPr>
              <a:t> or </a:t>
            </a:r>
            <a:r>
              <a:rPr lang="en-US" dirty="0">
                <a:solidFill>
                  <a:schemeClr val="accent5"/>
                </a:solidFill>
                <a:latin typeface="Courier" pitchFamily="2" charset="0"/>
                <a:ea typeface="Verdana" panose="020B0604030504040204" pitchFamily="34" charset="0"/>
                <a:cs typeface="Verdana" panose="020B0604030504040204" pitchFamily="34" charset="0"/>
              </a:rPr>
              <a:t>(types.type_of(x) in ["map", "list", "string"] and length(x) is 0)</a:t>
            </a:r>
            <a:r>
              <a:rPr lang="en-US" dirty="0">
                <a:solidFill>
                  <a:srgbClr val="FF0000"/>
                </a:solidFill>
                <a:latin typeface="Courier" pitchFamily="2" charset="0"/>
                <a:ea typeface="Verdana" panose="020B0604030504040204" pitchFamily="34" charset="0"/>
                <a:cs typeface="Verdana" panose="020B0604030504040204" pitchFamily="34" charset="0"/>
              </a:rPr>
              <a:t> )</a:t>
            </a:r>
          </a:p>
          <a:p>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The </a:t>
            </a:r>
            <a:r>
              <a:rPr lang="en-US" dirty="0">
                <a:solidFill>
                  <a:schemeClr val="tx2"/>
                </a:solidFill>
                <a:latin typeface="Courier" pitchFamily="2" charset="0"/>
                <a:ea typeface="Verdana" panose="020B0604030504040204" pitchFamily="34" charset="0"/>
                <a:cs typeface="Verdana" panose="020B0604030504040204" pitchFamily="34" charset="0"/>
              </a:rPr>
              <a:t>length()</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function can only be applied to strings, maps, and lists, so the type of an expression should be checked before using it.</a:t>
            </a:r>
          </a:p>
          <a:p>
            <a:pPr marL="22225" indent="0">
              <a:buNone/>
            </a:pPr>
            <a:endParaRPr lang="en-US" dirty="0"/>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Checking for Missing Expressions</a:t>
            </a:r>
          </a:p>
        </p:txBody>
      </p:sp>
    </p:spTree>
    <p:extLst>
      <p:ext uri="{BB962C8B-B14F-4D97-AF65-F5344CB8AC3E}">
        <p14:creationId xmlns:p14="http://schemas.microsoft.com/office/powerpoint/2010/main" val="3137993370"/>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a:bodyPr>
          <a:lstStyle/>
          <a:p>
            <a:r>
              <a:rPr lang="en-US" dirty="0"/>
              <a:t>If you want to restrict multiple attributes in a single policy, you can call multiple filter functions and then check the lengths of all the lists they returned.</a:t>
            </a:r>
          </a:p>
          <a:p>
            <a:r>
              <a:rPr lang="en-US" dirty="0"/>
              <a:t>Alternatively, you can write your own custom function that tests all of the attributes while iterating over the instances just once.</a:t>
            </a:r>
          </a:p>
          <a:p>
            <a:pPr lvl="1"/>
            <a:r>
              <a:rPr lang="en-US" dirty="0"/>
              <a:t>In this case, you should return a map with a boolean for each attribute that you are restricting.</a:t>
            </a:r>
          </a:p>
          <a:p>
            <a:r>
              <a:rPr lang="en-US" dirty="0"/>
              <a:t>We recommend calling any filter or validation functions before your main rule and evaluating the lengths of the lists or the booleans they return in the main rule to minimize verbose Sentinel output.</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Restricting Multiple Attributes in a Policy</a:t>
            </a:r>
          </a:p>
        </p:txBody>
      </p:sp>
    </p:spTree>
    <p:extLst>
      <p:ext uri="{BB962C8B-B14F-4D97-AF65-F5344CB8AC3E}">
        <p14:creationId xmlns:p14="http://schemas.microsoft.com/office/powerpoint/2010/main" val="343916777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C4BC22-A367-6342-9309-4D54A9091C19}"/>
              </a:ext>
            </a:extLst>
          </p:cNvPr>
          <p:cNvSpPr>
            <a:spLocks noGrp="1"/>
          </p:cNvSpPr>
          <p:nvPr>
            <p:ph type="body" idx="1"/>
          </p:nvPr>
        </p:nvSpPr>
        <p:spPr/>
        <p:txBody>
          <a:bodyPr/>
          <a:lstStyle/>
          <a:p>
            <a:r>
              <a:rPr lang="en-US" dirty="0"/>
              <a:t>Continually check infrastructure to validate compliance</a:t>
            </a:r>
          </a:p>
          <a:p>
            <a:pPr lvl="1"/>
            <a:r>
              <a:rPr lang="en-US" dirty="0"/>
              <a:t>But policies that use the tfstate import could be triggered periodically to do this.</a:t>
            </a:r>
          </a:p>
          <a:p>
            <a:r>
              <a:rPr lang="en-US" dirty="0"/>
              <a:t>Remove existing resources that violate policies</a:t>
            </a:r>
          </a:p>
          <a:p>
            <a:r>
              <a:rPr lang="en-US" dirty="0"/>
              <a:t>Ensure that resource attributes are actually valid</a:t>
            </a:r>
          </a:p>
          <a:p>
            <a:pPr lvl="1"/>
            <a:r>
              <a:rPr lang="en-US" dirty="0"/>
              <a:t>For instance, Sentinel can validate that a KMS key is specified for an S3 bucket, but not that it is a valid key.</a:t>
            </a:r>
          </a:p>
          <a:p>
            <a:pPr lvl="1"/>
            <a:r>
              <a:rPr lang="en-US" dirty="0"/>
              <a:t>However, Terraform checks attribute validity when applying plans.</a:t>
            </a:r>
          </a:p>
          <a:p>
            <a:r>
              <a:rPr lang="en-US" dirty="0"/>
              <a:t>Analyze the executable contents of VMs and containers</a:t>
            </a:r>
          </a:p>
          <a:p>
            <a:r>
              <a:rPr lang="en-US" dirty="0"/>
              <a:t>Limit runtime actions of deployed applications</a:t>
            </a:r>
          </a:p>
        </p:txBody>
      </p:sp>
      <p:sp>
        <p:nvSpPr>
          <p:cNvPr id="3" name="Title 2">
            <a:extLst>
              <a:ext uri="{FF2B5EF4-FFF2-40B4-BE49-F238E27FC236}">
                <a16:creationId xmlns:a16="http://schemas.microsoft.com/office/drawing/2014/main" id="{39AE7375-79A0-E346-85AC-E087B8DE4255}"/>
              </a:ext>
            </a:extLst>
          </p:cNvPr>
          <p:cNvSpPr>
            <a:spLocks noGrp="1"/>
          </p:cNvSpPr>
          <p:nvPr>
            <p:ph type="title"/>
          </p:nvPr>
        </p:nvSpPr>
        <p:spPr>
          <a:xfrm>
            <a:off x="1451869" y="783573"/>
            <a:ext cx="21746797" cy="1783080"/>
          </a:xfrm>
        </p:spPr>
        <p:txBody>
          <a:bodyPr/>
          <a:lstStyle/>
          <a:p>
            <a:r>
              <a:rPr lang="en-US" dirty="0"/>
              <a:t>What Sentinel Does Not Do in Terraform</a:t>
            </a:r>
          </a:p>
        </p:txBody>
      </p:sp>
    </p:spTree>
    <p:extLst>
      <p:ext uri="{BB962C8B-B14F-4D97-AF65-F5344CB8AC3E}">
        <p14:creationId xmlns:p14="http://schemas.microsoft.com/office/powerpoint/2010/main" val="3103590028"/>
      </p:ext>
    </p:extLst>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E6B8DE-9264-9B45-BA14-E22D81DF7E4A}"/>
              </a:ext>
            </a:extLst>
          </p:cNvPr>
          <p:cNvSpPr>
            <a:spLocks noGrp="1"/>
          </p:cNvSpPr>
          <p:nvPr>
            <p:ph type="body" idx="1"/>
          </p:nvPr>
        </p:nvSpPr>
        <p:spPr/>
        <p:txBody>
          <a:bodyPr>
            <a:normAutofit fontScale="92500" lnSpcReduction="10000"/>
          </a:bodyPr>
          <a:lstStyle/>
          <a:p>
            <a:r>
              <a:rPr lang="en-US" dirty="0"/>
              <a:t>Sentinel policies in Terraform Cloud and Terraform Enterprise can use the </a:t>
            </a:r>
            <a:r>
              <a:rPr lang="en-US" dirty="0">
                <a:hlinkClick r:id="rId3"/>
              </a:rPr>
              <a:t>http import</a:t>
            </a:r>
            <a:r>
              <a:rPr lang="en-US" dirty="0"/>
              <a:t> to call external API endpoints.</a:t>
            </a:r>
          </a:p>
          <a:p>
            <a:r>
              <a:rPr lang="en-US" dirty="0">
                <a:hlinkClick r:id="rId4"/>
              </a:rPr>
              <a:t>Parameters</a:t>
            </a:r>
            <a:r>
              <a:rPr lang="en-US" dirty="0"/>
              <a:t> can be added to policy sets allowing the secure introduction of credentials needed by API endpoints invoked with the Sentinel HTTP import.</a:t>
            </a:r>
          </a:p>
          <a:p>
            <a:r>
              <a:rPr lang="en-US" dirty="0"/>
              <a:t>Currently, the http import only supports the HTTP GET operation against API endpoints that return JSON documents.</a:t>
            </a:r>
          </a:p>
          <a:p>
            <a:r>
              <a:rPr lang="en-US" dirty="0"/>
              <a:t>The http import can send data to an API endpoint with the http import using headers or URL parameters.</a:t>
            </a:r>
          </a:p>
          <a:p>
            <a:pPr lvl="1"/>
            <a:r>
              <a:rPr lang="en-US" dirty="0"/>
              <a:t>But sending data in the URL parameters is insecure, and there are limits on the size of headers.</a:t>
            </a:r>
          </a:p>
          <a:p>
            <a:r>
              <a:rPr lang="en-US" dirty="0"/>
              <a:t>Some example policies that use the http import are </a:t>
            </a:r>
            <a:r>
              <a:rPr lang="en-US" dirty="0">
                <a:hlinkClick r:id="rId5"/>
              </a:rPr>
              <a:t>here</a:t>
            </a:r>
            <a:r>
              <a:rPr lang="en-US" dirty="0"/>
              <a:t>.</a:t>
            </a:r>
          </a:p>
        </p:txBody>
      </p:sp>
      <p:sp>
        <p:nvSpPr>
          <p:cNvPr id="3" name="Title 2">
            <a:extLst>
              <a:ext uri="{FF2B5EF4-FFF2-40B4-BE49-F238E27FC236}">
                <a16:creationId xmlns:a16="http://schemas.microsoft.com/office/drawing/2014/main" id="{2A7C2AEB-395B-BE40-ADAE-23BEDF442B20}"/>
              </a:ext>
            </a:extLst>
          </p:cNvPr>
          <p:cNvSpPr>
            <a:spLocks noGrp="1"/>
          </p:cNvSpPr>
          <p:nvPr>
            <p:ph type="title"/>
          </p:nvPr>
        </p:nvSpPr>
        <p:spPr/>
        <p:txBody>
          <a:bodyPr/>
          <a:lstStyle/>
          <a:p>
            <a:r>
              <a:rPr lang="en-US" dirty="0"/>
              <a:t>Making Calls to External API Endpoints</a:t>
            </a:r>
          </a:p>
        </p:txBody>
      </p:sp>
    </p:spTree>
    <p:extLst>
      <p:ext uri="{BB962C8B-B14F-4D97-AF65-F5344CB8AC3E}">
        <p14:creationId xmlns:p14="http://schemas.microsoft.com/office/powerpoint/2010/main" val="2609392086"/>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Extra Credit</a:t>
            </a:r>
            <a:br>
              <a:rPr lang="en-US" dirty="0"/>
            </a:br>
            <a:endParaRPr lang="en-US" dirty="0"/>
          </a:p>
        </p:txBody>
      </p:sp>
    </p:spTree>
    <p:extLst>
      <p:ext uri="{BB962C8B-B14F-4D97-AF65-F5344CB8AC3E}">
        <p14:creationId xmlns:p14="http://schemas.microsoft.com/office/powerpoint/2010/main" val="2036835202"/>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a:bodyPr>
          <a:lstStyle/>
          <a:p>
            <a:r>
              <a:rPr lang="en-US" dirty="0"/>
              <a:t>Your task in this challenge is to complete and test a Sentinel policy that prevents any workspace with a name starting with "prod-" or ending in "-prod" from having the Auto Apply property set to "true".</a:t>
            </a:r>
          </a:p>
          <a:p>
            <a:r>
              <a:rPr lang="en-US" dirty="0"/>
              <a:t>This policy uses the tfrun import.</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Extra Credit: Restrict Production Workspaces</a:t>
            </a:r>
          </a:p>
        </p:txBody>
      </p:sp>
    </p:spTree>
    <p:extLst>
      <p:ext uri="{BB962C8B-B14F-4D97-AF65-F5344CB8AC3E}">
        <p14:creationId xmlns:p14="http://schemas.microsoft.com/office/powerpoint/2010/main" val="3773140285"/>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tfrun Import</a:t>
            </a:r>
          </a:p>
        </p:txBody>
      </p:sp>
      <p:pic>
        <p:nvPicPr>
          <p:cNvPr id="3" name="Picture 2">
            <a:extLst>
              <a:ext uri="{FF2B5EF4-FFF2-40B4-BE49-F238E27FC236}">
                <a16:creationId xmlns:a16="http://schemas.microsoft.com/office/drawing/2014/main" id="{3BB956FA-D665-BC4D-B195-013723E4E2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869" y="2166327"/>
            <a:ext cx="19986948" cy="10766100"/>
          </a:xfrm>
          <a:prstGeom prst="rect">
            <a:avLst/>
          </a:prstGeom>
        </p:spPr>
      </p:pic>
    </p:spTree>
    <p:extLst>
      <p:ext uri="{BB962C8B-B14F-4D97-AF65-F5344CB8AC3E}">
        <p14:creationId xmlns:p14="http://schemas.microsoft.com/office/powerpoint/2010/main" val="2811755086"/>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a:bodyPr>
          <a:lstStyle/>
          <a:p>
            <a:r>
              <a:rPr lang="en-US" dirty="0">
                <a:latin typeface="Verdana" panose="020B0604030504040204" pitchFamily="34" charset="0"/>
                <a:ea typeface="Verdana" panose="020B0604030504040204" pitchFamily="34" charset="0"/>
                <a:cs typeface="Verdana" panose="020B0604030504040204" pitchFamily="34" charset="0"/>
              </a:rPr>
              <a:t>The tfrun import gives some useful information about a run and the workspace it was run in.</a:t>
            </a:r>
          </a:p>
          <a:p>
            <a:r>
              <a:rPr lang="en-US" dirty="0">
                <a:latin typeface="Verdana" panose="020B0604030504040204" pitchFamily="34" charset="0"/>
                <a:ea typeface="Verdana" panose="020B0604030504040204" pitchFamily="34" charset="0"/>
                <a:cs typeface="Verdana" panose="020B0604030504040204" pitchFamily="34" charset="0"/>
              </a:rPr>
              <a:t>This includes the following:</a:t>
            </a:r>
          </a:p>
          <a:p>
            <a:pPr lvl="1"/>
            <a:r>
              <a:rPr lang="en-US" dirty="0">
                <a:latin typeface="Verdana" panose="020B0604030504040204" pitchFamily="34" charset="0"/>
                <a:ea typeface="Verdana" panose="020B0604030504040204" pitchFamily="34" charset="0"/>
                <a:cs typeface="Verdana" panose="020B0604030504040204" pitchFamily="34" charset="0"/>
              </a:rPr>
              <a:t>The workspace's name, description, and other settings</a:t>
            </a:r>
          </a:p>
          <a:p>
            <a:pPr lvl="1"/>
            <a:r>
              <a:rPr lang="en-US" dirty="0">
                <a:latin typeface="Verdana" panose="020B0604030504040204" pitchFamily="34" charset="0"/>
                <a:ea typeface="Verdana" panose="020B0604030504040204" pitchFamily="34" charset="0"/>
                <a:cs typeface="Verdana" panose="020B0604030504040204" pitchFamily="34" charset="0"/>
              </a:rPr>
              <a:t>Whether the plan was speculative or a destroy plan</a:t>
            </a:r>
          </a:p>
          <a:p>
            <a:pPr lvl="1"/>
            <a:r>
              <a:rPr lang="en-US" dirty="0">
                <a:latin typeface="Verdana" panose="020B0604030504040204" pitchFamily="34" charset="0"/>
                <a:ea typeface="Verdana" panose="020B0604030504040204" pitchFamily="34" charset="0"/>
                <a:cs typeface="Verdana" panose="020B0604030504040204" pitchFamily="34" charset="0"/>
              </a:rPr>
              <a:t>A list of variables set for the run, indicating their names, their category (Terraform or Environment), and whether they were marked as sensitive.</a:t>
            </a:r>
          </a:p>
          <a:p>
            <a:pPr lvl="1"/>
            <a:r>
              <a:rPr lang="en-US" dirty="0">
                <a:latin typeface="Verdana" panose="020B0604030504040204" pitchFamily="34" charset="0"/>
                <a:ea typeface="Verdana" panose="020B0604030504040204" pitchFamily="34" charset="0"/>
                <a:cs typeface="Verdana" panose="020B0604030504040204" pitchFamily="34" charset="0"/>
              </a:rPr>
              <a:t>Cost estimates calculated during the run's cost estimation phase.</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Using the tfrun Import</a:t>
            </a:r>
          </a:p>
        </p:txBody>
      </p:sp>
    </p:spTree>
    <p:extLst>
      <p:ext uri="{BB962C8B-B14F-4D97-AF65-F5344CB8AC3E}">
        <p14:creationId xmlns:p14="http://schemas.microsoft.com/office/powerpoint/2010/main" val="3928432351"/>
      </p:ext>
    </p:extLst>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9F3FFA-9110-C04E-9763-95E78B7DD13B}"/>
              </a:ext>
            </a:extLst>
          </p:cNvPr>
          <p:cNvSpPr>
            <a:spLocks noGrp="1"/>
          </p:cNvSpPr>
          <p:nvPr>
            <p:ph type="body" idx="1"/>
          </p:nvPr>
        </p:nvSpPr>
        <p:spPr/>
        <p:txBody>
          <a:bodyPr>
            <a:normAutofit/>
          </a:bodyPr>
          <a:lstStyle/>
          <a:p>
            <a:r>
              <a:rPr lang="en-US" dirty="0"/>
              <a:t>There are two main use cases for the </a:t>
            </a:r>
            <a:r>
              <a:rPr lang="en-US" b="1" dirty="0"/>
              <a:t>tfrun</a:t>
            </a:r>
            <a:r>
              <a:rPr lang="en-US" dirty="0"/>
              <a:t> import:</a:t>
            </a:r>
          </a:p>
          <a:p>
            <a:pPr lvl="1"/>
            <a:r>
              <a:rPr lang="en-US" dirty="0"/>
              <a:t>Restricting the costs of cloud resources by evaluating cost estimates generated for AWS, Azure, and GCP between the plan and the running of Sentinel policy checks.</a:t>
            </a:r>
          </a:p>
          <a:p>
            <a:pPr lvl="1"/>
            <a:r>
              <a:rPr lang="en-US" dirty="0"/>
              <a:t>Selectively applying policy conditions to different workspaces based on their names:</a:t>
            </a:r>
          </a:p>
          <a:p>
            <a:pPr lvl="2"/>
            <a:r>
              <a:rPr lang="en-US" dirty="0"/>
              <a:t>For instance, don't allow Auto Apply to be set in workspaces with names starting in "prod-" or ending in "-prod".</a:t>
            </a:r>
          </a:p>
          <a:p>
            <a:pPr lvl="2"/>
            <a:r>
              <a:rPr lang="en-US" dirty="0"/>
              <a:t>But only do this if the governance team is controlling workspace names.</a:t>
            </a:r>
          </a:p>
          <a:p>
            <a:pPr lvl="1"/>
            <a:r>
              <a:rPr lang="en-US" dirty="0"/>
              <a:t>Checking that certain conditions are satisfied before allowing a destroy to be done against the entire workspace.</a:t>
            </a:r>
          </a:p>
        </p:txBody>
      </p:sp>
      <p:sp>
        <p:nvSpPr>
          <p:cNvPr id="3" name="Title 2">
            <a:extLst>
              <a:ext uri="{FF2B5EF4-FFF2-40B4-BE49-F238E27FC236}">
                <a16:creationId xmlns:a16="http://schemas.microsoft.com/office/drawing/2014/main" id="{68112E7D-7571-3C4C-836A-17DCAE5FDBF2}"/>
              </a:ext>
            </a:extLst>
          </p:cNvPr>
          <p:cNvSpPr>
            <a:spLocks noGrp="1"/>
          </p:cNvSpPr>
          <p:nvPr>
            <p:ph type="title"/>
          </p:nvPr>
        </p:nvSpPr>
        <p:spPr/>
        <p:txBody>
          <a:bodyPr/>
          <a:lstStyle/>
          <a:p>
            <a:r>
              <a:rPr lang="en-US" dirty="0"/>
              <a:t>Use Cases for the tfrun Import</a:t>
            </a:r>
          </a:p>
        </p:txBody>
      </p:sp>
    </p:spTree>
    <p:extLst>
      <p:ext uri="{BB962C8B-B14F-4D97-AF65-F5344CB8AC3E}">
        <p14:creationId xmlns:p14="http://schemas.microsoft.com/office/powerpoint/2010/main" val="2254338667"/>
      </p:ext>
    </p:extLst>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Solutions to Exercises</a:t>
            </a:r>
          </a:p>
        </p:txBody>
      </p:sp>
    </p:spTree>
    <p:extLst>
      <p:ext uri="{BB962C8B-B14F-4D97-AF65-F5344CB8AC3E}">
        <p14:creationId xmlns:p14="http://schemas.microsoft.com/office/powerpoint/2010/main" val="4200136071"/>
      </p:ext>
    </p:extLst>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B66F3A-0B00-4D43-9810-67FFBD6F54DC}"/>
              </a:ext>
            </a:extLst>
          </p:cNvPr>
          <p:cNvSpPr>
            <a:spLocks noGrp="1"/>
          </p:cNvSpPr>
          <p:nvPr>
            <p:ph type="body" idx="1"/>
          </p:nvPr>
        </p:nvSpPr>
        <p:spPr/>
        <p:txBody>
          <a:bodyPr/>
          <a:lstStyle/>
          <a:p>
            <a:r>
              <a:rPr lang="en-US" dirty="0"/>
              <a:t>You will find solutions to Exercises 1-5 and the Extra Credit challenge here:</a:t>
            </a:r>
          </a:p>
          <a:p>
            <a:pPr lvl="1"/>
            <a:r>
              <a:rPr lang="en-US" sz="4000" dirty="0">
                <a:hlinkClick r:id="rId3"/>
              </a:rPr>
              <a:t>https://github.com/rberlind/sentinel-training-solution/tree/v2/sentinel-policies</a:t>
            </a:r>
            <a:endParaRPr lang="en-US" sz="4000" dirty="0"/>
          </a:p>
          <a:p>
            <a:r>
              <a:rPr lang="en-US" dirty="0"/>
              <a:t>Please refrain from looking at them until you've tried to solve the challenges on your own.</a:t>
            </a:r>
          </a:p>
          <a:p>
            <a:r>
              <a:rPr lang="en-US" dirty="0"/>
              <a:t>You won't learn as much by copying and pasting from the solutions as you will by reading relevant links and trying to complete the policies on your own.</a:t>
            </a:r>
          </a:p>
        </p:txBody>
      </p:sp>
      <p:sp>
        <p:nvSpPr>
          <p:cNvPr id="3" name="Title 2">
            <a:extLst>
              <a:ext uri="{FF2B5EF4-FFF2-40B4-BE49-F238E27FC236}">
                <a16:creationId xmlns:a16="http://schemas.microsoft.com/office/drawing/2014/main" id="{529BEC88-C33D-544B-AB6A-5F0421E2A68E}"/>
              </a:ext>
            </a:extLst>
          </p:cNvPr>
          <p:cNvSpPr>
            <a:spLocks noGrp="1"/>
          </p:cNvSpPr>
          <p:nvPr>
            <p:ph type="title"/>
          </p:nvPr>
        </p:nvSpPr>
        <p:spPr/>
        <p:txBody>
          <a:bodyPr/>
          <a:lstStyle/>
          <a:p>
            <a:r>
              <a:rPr lang="en-US" dirty="0"/>
              <a:t>Solutions to Challenges</a:t>
            </a:r>
          </a:p>
        </p:txBody>
      </p:sp>
    </p:spTree>
    <p:extLst>
      <p:ext uri="{BB962C8B-B14F-4D97-AF65-F5344CB8AC3E}">
        <p14:creationId xmlns:p14="http://schemas.microsoft.com/office/powerpoint/2010/main" val="3467034442"/>
      </p:ext>
    </p:extLst>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5B7486-AFE9-0344-823D-CD89B47F1B09}"/>
              </a:ext>
            </a:extLst>
          </p:cNvPr>
          <p:cNvSpPr>
            <a:spLocks noGrp="1"/>
          </p:cNvSpPr>
          <p:nvPr>
            <p:ph type="title"/>
          </p:nvPr>
        </p:nvSpPr>
        <p:spPr>
          <a:xfrm>
            <a:off x="1451869" y="783572"/>
            <a:ext cx="21746797" cy="1792224"/>
          </a:xfrm>
        </p:spPr>
        <p:txBody>
          <a:bodyPr/>
          <a:lstStyle/>
          <a:p>
            <a:r>
              <a:rPr lang="en-US" dirty="0"/>
              <a:t>How Terraform Works Without Sentinel</a:t>
            </a:r>
          </a:p>
        </p:txBody>
      </p:sp>
      <p:pic>
        <p:nvPicPr>
          <p:cNvPr id="7" name="Picture 6">
            <a:extLst>
              <a:ext uri="{FF2B5EF4-FFF2-40B4-BE49-F238E27FC236}">
                <a16:creationId xmlns:a16="http://schemas.microsoft.com/office/drawing/2014/main" id="{0797E9D9-14CD-8140-856D-84F8D3C1F391}"/>
              </a:ext>
            </a:extLst>
          </p:cNvPr>
          <p:cNvPicPr>
            <a:picLocks noChangeAspect="1"/>
          </p:cNvPicPr>
          <p:nvPr/>
        </p:nvPicPr>
        <p:blipFill>
          <a:blip r:embed="rId3"/>
          <a:stretch>
            <a:fillRect/>
          </a:stretch>
        </p:blipFill>
        <p:spPr>
          <a:xfrm>
            <a:off x="2772911" y="4975116"/>
            <a:ext cx="2159000" cy="1879600"/>
          </a:xfrm>
          <a:prstGeom prst="rect">
            <a:avLst/>
          </a:prstGeom>
        </p:spPr>
      </p:pic>
      <p:sp>
        <p:nvSpPr>
          <p:cNvPr id="8" name="Rectangle 7">
            <a:extLst>
              <a:ext uri="{FF2B5EF4-FFF2-40B4-BE49-F238E27FC236}">
                <a16:creationId xmlns:a16="http://schemas.microsoft.com/office/drawing/2014/main" id="{5E2E79F3-07E2-7F4A-8A3D-CF41B4A3C4AA}"/>
              </a:ext>
            </a:extLst>
          </p:cNvPr>
          <p:cNvSpPr/>
          <p:nvPr/>
        </p:nvSpPr>
        <p:spPr>
          <a:xfrm>
            <a:off x="3314639" y="7149867"/>
            <a:ext cx="1265090" cy="683264"/>
          </a:xfrm>
          <a:prstGeom prst="rect">
            <a:avLst/>
          </a:prstGeom>
        </p:spPr>
        <p:txBody>
          <a:bodyPr wrap="none">
            <a:spAutoFit/>
          </a:bodyPr>
          <a:lstStyle/>
          <a:p>
            <a:r>
              <a:rPr lang="en-US" b="0" dirty="0">
                <a:solidFill>
                  <a:schemeClr val="bg1"/>
                </a:solidFill>
              </a:rPr>
              <a:t>VCS</a:t>
            </a:r>
          </a:p>
        </p:txBody>
      </p:sp>
      <p:pic>
        <p:nvPicPr>
          <p:cNvPr id="10" name="Picture 9">
            <a:extLst>
              <a:ext uri="{FF2B5EF4-FFF2-40B4-BE49-F238E27FC236}">
                <a16:creationId xmlns:a16="http://schemas.microsoft.com/office/drawing/2014/main" id="{32CDCE27-00E7-1B40-8D95-AFA638E0B102}"/>
              </a:ext>
            </a:extLst>
          </p:cNvPr>
          <p:cNvPicPr>
            <a:picLocks noChangeAspect="1"/>
          </p:cNvPicPr>
          <p:nvPr/>
        </p:nvPicPr>
        <p:blipFill>
          <a:blip r:embed="rId4"/>
          <a:stretch>
            <a:fillRect/>
          </a:stretch>
        </p:blipFill>
        <p:spPr>
          <a:xfrm>
            <a:off x="5616858" y="5793248"/>
            <a:ext cx="2159000" cy="228600"/>
          </a:xfrm>
          <a:prstGeom prst="rect">
            <a:avLst/>
          </a:prstGeom>
        </p:spPr>
      </p:pic>
      <p:pic>
        <p:nvPicPr>
          <p:cNvPr id="11" name="Picture 10">
            <a:extLst>
              <a:ext uri="{FF2B5EF4-FFF2-40B4-BE49-F238E27FC236}">
                <a16:creationId xmlns:a16="http://schemas.microsoft.com/office/drawing/2014/main" id="{D6318BA1-8103-3141-B1E0-FB62D1AF388D}"/>
              </a:ext>
            </a:extLst>
          </p:cNvPr>
          <p:cNvPicPr>
            <a:picLocks noChangeAspect="1"/>
          </p:cNvPicPr>
          <p:nvPr/>
        </p:nvPicPr>
        <p:blipFill>
          <a:blip r:embed="rId5"/>
          <a:stretch>
            <a:fillRect/>
          </a:stretch>
        </p:blipFill>
        <p:spPr>
          <a:xfrm>
            <a:off x="10470272" y="5797296"/>
            <a:ext cx="2159000" cy="228600"/>
          </a:xfrm>
          <a:prstGeom prst="rect">
            <a:avLst/>
          </a:prstGeom>
        </p:spPr>
      </p:pic>
      <p:pic>
        <p:nvPicPr>
          <p:cNvPr id="12" name="Picture 11">
            <a:extLst>
              <a:ext uri="{FF2B5EF4-FFF2-40B4-BE49-F238E27FC236}">
                <a16:creationId xmlns:a16="http://schemas.microsoft.com/office/drawing/2014/main" id="{91BD8089-22F6-8E4D-90D9-CF18DA376AA7}"/>
              </a:ext>
            </a:extLst>
          </p:cNvPr>
          <p:cNvPicPr>
            <a:picLocks noChangeAspect="1"/>
          </p:cNvPicPr>
          <p:nvPr/>
        </p:nvPicPr>
        <p:blipFill>
          <a:blip r:embed="rId5"/>
          <a:stretch>
            <a:fillRect/>
          </a:stretch>
        </p:blipFill>
        <p:spPr>
          <a:xfrm>
            <a:off x="15187078" y="5797296"/>
            <a:ext cx="2159000" cy="228600"/>
          </a:xfrm>
          <a:prstGeom prst="rect">
            <a:avLst/>
          </a:prstGeom>
        </p:spPr>
      </p:pic>
      <p:pic>
        <p:nvPicPr>
          <p:cNvPr id="13" name="Picture 12">
            <a:extLst>
              <a:ext uri="{FF2B5EF4-FFF2-40B4-BE49-F238E27FC236}">
                <a16:creationId xmlns:a16="http://schemas.microsoft.com/office/drawing/2014/main" id="{1DD6A4B3-B215-B141-9979-9F099CB7E0F5}"/>
              </a:ext>
            </a:extLst>
          </p:cNvPr>
          <p:cNvPicPr>
            <a:picLocks noChangeAspect="1"/>
          </p:cNvPicPr>
          <p:nvPr/>
        </p:nvPicPr>
        <p:blipFill>
          <a:blip r:embed="rId6"/>
          <a:stretch>
            <a:fillRect/>
          </a:stretch>
        </p:blipFill>
        <p:spPr>
          <a:xfrm>
            <a:off x="7626325" y="4478798"/>
            <a:ext cx="2857500" cy="2857500"/>
          </a:xfrm>
          <a:prstGeom prst="rect">
            <a:avLst/>
          </a:prstGeom>
        </p:spPr>
      </p:pic>
      <p:sp>
        <p:nvSpPr>
          <p:cNvPr id="14" name="Rectangle 13">
            <a:extLst>
              <a:ext uri="{FF2B5EF4-FFF2-40B4-BE49-F238E27FC236}">
                <a16:creationId xmlns:a16="http://schemas.microsoft.com/office/drawing/2014/main" id="{ACDB3111-A4D6-444E-85B6-7E4D8785993B}"/>
              </a:ext>
            </a:extLst>
          </p:cNvPr>
          <p:cNvSpPr/>
          <p:nvPr/>
        </p:nvSpPr>
        <p:spPr>
          <a:xfrm>
            <a:off x="7603395" y="7149867"/>
            <a:ext cx="2903359" cy="683264"/>
          </a:xfrm>
          <a:prstGeom prst="rect">
            <a:avLst/>
          </a:prstGeom>
        </p:spPr>
        <p:txBody>
          <a:bodyPr wrap="none">
            <a:spAutoFit/>
          </a:bodyPr>
          <a:lstStyle/>
          <a:p>
            <a:r>
              <a:rPr lang="en-US" b="0" dirty="0">
                <a:solidFill>
                  <a:schemeClr val="bg1"/>
                </a:solidFill>
              </a:rPr>
              <a:t>Terraform</a:t>
            </a:r>
          </a:p>
        </p:txBody>
      </p:sp>
      <p:pic>
        <p:nvPicPr>
          <p:cNvPr id="15" name="Picture 14">
            <a:extLst>
              <a:ext uri="{FF2B5EF4-FFF2-40B4-BE49-F238E27FC236}">
                <a16:creationId xmlns:a16="http://schemas.microsoft.com/office/drawing/2014/main" id="{C6AA7FEE-23CC-E946-AEC7-7AC7E952A172}"/>
              </a:ext>
            </a:extLst>
          </p:cNvPr>
          <p:cNvPicPr>
            <a:picLocks noChangeAspect="1"/>
          </p:cNvPicPr>
          <p:nvPr/>
        </p:nvPicPr>
        <p:blipFill>
          <a:blip r:embed="rId7"/>
          <a:stretch>
            <a:fillRect/>
          </a:stretch>
        </p:blipFill>
        <p:spPr>
          <a:xfrm>
            <a:off x="13025815" y="4987816"/>
            <a:ext cx="1739900" cy="1866900"/>
          </a:xfrm>
          <a:prstGeom prst="rect">
            <a:avLst/>
          </a:prstGeom>
        </p:spPr>
      </p:pic>
      <p:pic>
        <p:nvPicPr>
          <p:cNvPr id="16" name="Picture 15">
            <a:extLst>
              <a:ext uri="{FF2B5EF4-FFF2-40B4-BE49-F238E27FC236}">
                <a16:creationId xmlns:a16="http://schemas.microsoft.com/office/drawing/2014/main" id="{CC427714-FAB4-054A-A3AF-DC30F077CBB8}"/>
              </a:ext>
            </a:extLst>
          </p:cNvPr>
          <p:cNvPicPr>
            <a:picLocks noChangeAspect="1"/>
          </p:cNvPicPr>
          <p:nvPr/>
        </p:nvPicPr>
        <p:blipFill>
          <a:blip r:embed="rId8"/>
          <a:stretch>
            <a:fillRect/>
          </a:stretch>
        </p:blipFill>
        <p:spPr>
          <a:xfrm>
            <a:off x="17891011" y="5215398"/>
            <a:ext cx="1917700" cy="1384300"/>
          </a:xfrm>
          <a:prstGeom prst="rect">
            <a:avLst/>
          </a:prstGeom>
        </p:spPr>
      </p:pic>
      <p:sp>
        <p:nvSpPr>
          <p:cNvPr id="17" name="Rectangle 16">
            <a:extLst>
              <a:ext uri="{FF2B5EF4-FFF2-40B4-BE49-F238E27FC236}">
                <a16:creationId xmlns:a16="http://schemas.microsoft.com/office/drawing/2014/main" id="{E9561E82-49DE-7E48-9791-1D1F5B967416}"/>
              </a:ext>
            </a:extLst>
          </p:cNvPr>
          <p:cNvSpPr/>
          <p:nvPr/>
        </p:nvSpPr>
        <p:spPr>
          <a:xfrm>
            <a:off x="16461049" y="7150608"/>
            <a:ext cx="4777623" cy="683264"/>
          </a:xfrm>
          <a:prstGeom prst="rect">
            <a:avLst/>
          </a:prstGeom>
        </p:spPr>
        <p:txBody>
          <a:bodyPr wrap="square">
            <a:spAutoFit/>
          </a:bodyPr>
          <a:lstStyle/>
          <a:p>
            <a:pPr algn="ctr"/>
            <a:r>
              <a:rPr lang="en-US" b="0" dirty="0">
                <a:solidFill>
                  <a:schemeClr val="bg1"/>
                </a:solidFill>
              </a:rPr>
              <a:t>Infrastructure</a:t>
            </a:r>
          </a:p>
        </p:txBody>
      </p:sp>
      <p:sp>
        <p:nvSpPr>
          <p:cNvPr id="18" name="Rectangle 17">
            <a:extLst>
              <a:ext uri="{FF2B5EF4-FFF2-40B4-BE49-F238E27FC236}">
                <a16:creationId xmlns:a16="http://schemas.microsoft.com/office/drawing/2014/main" id="{A631A6A9-3D91-3846-95A1-CD90CD4AE7A8}"/>
              </a:ext>
            </a:extLst>
          </p:cNvPr>
          <p:cNvSpPr/>
          <p:nvPr/>
        </p:nvSpPr>
        <p:spPr>
          <a:xfrm>
            <a:off x="11549772" y="7094098"/>
            <a:ext cx="4608954" cy="717312"/>
          </a:xfrm>
          <a:prstGeom prst="rect">
            <a:avLst/>
          </a:prstGeom>
        </p:spPr>
        <p:txBody>
          <a:bodyPr wrap="none">
            <a:spAutoFit/>
          </a:bodyPr>
          <a:lstStyle/>
          <a:p>
            <a:r>
              <a:rPr lang="en-US" b="0" dirty="0">
                <a:solidFill>
                  <a:schemeClr val="bg1"/>
                </a:solidFill>
                <a:latin typeface="Courier" pitchFamily="2" charset="0"/>
              </a:rPr>
              <a:t>plan &amp; apply</a:t>
            </a:r>
          </a:p>
        </p:txBody>
      </p:sp>
    </p:spTree>
    <p:extLst>
      <p:ext uri="{BB962C8B-B14F-4D97-AF65-F5344CB8AC3E}">
        <p14:creationId xmlns:p14="http://schemas.microsoft.com/office/powerpoint/2010/main" val="136720607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5B7486-AFE9-0344-823D-CD89B47F1B09}"/>
              </a:ext>
            </a:extLst>
          </p:cNvPr>
          <p:cNvSpPr>
            <a:spLocks noGrp="1"/>
          </p:cNvSpPr>
          <p:nvPr>
            <p:ph type="title"/>
          </p:nvPr>
        </p:nvSpPr>
        <p:spPr>
          <a:xfrm>
            <a:off x="1451869" y="783572"/>
            <a:ext cx="21746797" cy="1792224"/>
          </a:xfrm>
        </p:spPr>
        <p:txBody>
          <a:bodyPr/>
          <a:lstStyle/>
          <a:p>
            <a:r>
              <a:rPr lang="en-US" dirty="0"/>
              <a:t>How Terraform Works With Sentinel</a:t>
            </a:r>
          </a:p>
        </p:txBody>
      </p:sp>
      <p:pic>
        <p:nvPicPr>
          <p:cNvPr id="7" name="Picture 6">
            <a:extLst>
              <a:ext uri="{FF2B5EF4-FFF2-40B4-BE49-F238E27FC236}">
                <a16:creationId xmlns:a16="http://schemas.microsoft.com/office/drawing/2014/main" id="{0797E9D9-14CD-8140-856D-84F8D3C1F391}"/>
              </a:ext>
            </a:extLst>
          </p:cNvPr>
          <p:cNvPicPr>
            <a:picLocks noChangeAspect="1"/>
          </p:cNvPicPr>
          <p:nvPr/>
        </p:nvPicPr>
        <p:blipFill>
          <a:blip r:embed="rId3"/>
          <a:stretch>
            <a:fillRect/>
          </a:stretch>
        </p:blipFill>
        <p:spPr>
          <a:xfrm>
            <a:off x="1367201" y="4975116"/>
            <a:ext cx="2159000" cy="1879600"/>
          </a:xfrm>
          <a:prstGeom prst="rect">
            <a:avLst/>
          </a:prstGeom>
        </p:spPr>
      </p:pic>
      <p:sp>
        <p:nvSpPr>
          <p:cNvPr id="8" name="Rectangle 7">
            <a:extLst>
              <a:ext uri="{FF2B5EF4-FFF2-40B4-BE49-F238E27FC236}">
                <a16:creationId xmlns:a16="http://schemas.microsoft.com/office/drawing/2014/main" id="{5E2E79F3-07E2-7F4A-8A3D-CF41B4A3C4AA}"/>
              </a:ext>
            </a:extLst>
          </p:cNvPr>
          <p:cNvSpPr/>
          <p:nvPr/>
        </p:nvSpPr>
        <p:spPr>
          <a:xfrm>
            <a:off x="1908929" y="7149867"/>
            <a:ext cx="1265090" cy="683264"/>
          </a:xfrm>
          <a:prstGeom prst="rect">
            <a:avLst/>
          </a:prstGeom>
        </p:spPr>
        <p:txBody>
          <a:bodyPr wrap="none">
            <a:spAutoFit/>
          </a:bodyPr>
          <a:lstStyle/>
          <a:p>
            <a:r>
              <a:rPr lang="en-US" b="0" dirty="0">
                <a:solidFill>
                  <a:schemeClr val="bg1"/>
                </a:solidFill>
              </a:rPr>
              <a:t>VCS</a:t>
            </a:r>
          </a:p>
        </p:txBody>
      </p:sp>
      <p:pic>
        <p:nvPicPr>
          <p:cNvPr id="10" name="Picture 9">
            <a:extLst>
              <a:ext uri="{FF2B5EF4-FFF2-40B4-BE49-F238E27FC236}">
                <a16:creationId xmlns:a16="http://schemas.microsoft.com/office/drawing/2014/main" id="{32CDCE27-00E7-1B40-8D95-AFA638E0B102}"/>
              </a:ext>
            </a:extLst>
          </p:cNvPr>
          <p:cNvPicPr preferRelativeResize="0">
            <a:picLocks/>
          </p:cNvPicPr>
          <p:nvPr/>
        </p:nvPicPr>
        <p:blipFill>
          <a:blip r:embed="rId4"/>
          <a:stretch>
            <a:fillRect/>
          </a:stretch>
        </p:blipFill>
        <p:spPr>
          <a:xfrm>
            <a:off x="3817710" y="5793247"/>
            <a:ext cx="1371600" cy="228600"/>
          </a:xfrm>
          <a:prstGeom prst="rect">
            <a:avLst/>
          </a:prstGeom>
        </p:spPr>
      </p:pic>
      <p:pic>
        <p:nvPicPr>
          <p:cNvPr id="13" name="Picture 12">
            <a:extLst>
              <a:ext uri="{FF2B5EF4-FFF2-40B4-BE49-F238E27FC236}">
                <a16:creationId xmlns:a16="http://schemas.microsoft.com/office/drawing/2014/main" id="{1DD6A4B3-B215-B141-9979-9F099CB7E0F5}"/>
              </a:ext>
            </a:extLst>
          </p:cNvPr>
          <p:cNvPicPr>
            <a:picLocks noChangeAspect="1"/>
          </p:cNvPicPr>
          <p:nvPr/>
        </p:nvPicPr>
        <p:blipFill>
          <a:blip r:embed="rId5"/>
          <a:stretch>
            <a:fillRect/>
          </a:stretch>
        </p:blipFill>
        <p:spPr>
          <a:xfrm>
            <a:off x="4663669" y="4478798"/>
            <a:ext cx="2857500" cy="2857500"/>
          </a:xfrm>
          <a:prstGeom prst="rect">
            <a:avLst/>
          </a:prstGeom>
        </p:spPr>
      </p:pic>
      <p:sp>
        <p:nvSpPr>
          <p:cNvPr id="14" name="Rectangle 13">
            <a:extLst>
              <a:ext uri="{FF2B5EF4-FFF2-40B4-BE49-F238E27FC236}">
                <a16:creationId xmlns:a16="http://schemas.microsoft.com/office/drawing/2014/main" id="{ACDB3111-A4D6-444E-85B6-7E4D8785993B}"/>
              </a:ext>
            </a:extLst>
          </p:cNvPr>
          <p:cNvSpPr/>
          <p:nvPr/>
        </p:nvSpPr>
        <p:spPr>
          <a:xfrm>
            <a:off x="4640739" y="7149867"/>
            <a:ext cx="3147015" cy="1993366"/>
          </a:xfrm>
          <a:prstGeom prst="rect">
            <a:avLst/>
          </a:prstGeom>
        </p:spPr>
        <p:txBody>
          <a:bodyPr wrap="none">
            <a:spAutoFit/>
          </a:bodyPr>
          <a:lstStyle/>
          <a:p>
            <a:pPr algn="ctr"/>
            <a:r>
              <a:rPr lang="en-US" b="0" dirty="0">
                <a:solidFill>
                  <a:schemeClr val="bg1"/>
                </a:solidFill>
              </a:rPr>
              <a:t>Terraform</a:t>
            </a:r>
          </a:p>
          <a:p>
            <a:pPr algn="ctr"/>
            <a:r>
              <a:rPr lang="en-US" b="0" dirty="0">
                <a:solidFill>
                  <a:schemeClr val="bg1"/>
                </a:solidFill>
              </a:rPr>
              <a:t>Cloud</a:t>
            </a:r>
          </a:p>
          <a:p>
            <a:pPr algn="ctr"/>
            <a:r>
              <a:rPr lang="en-US" b="0" dirty="0">
                <a:solidFill>
                  <a:schemeClr val="bg1"/>
                </a:solidFill>
              </a:rPr>
              <a:t>Workspace</a:t>
            </a:r>
          </a:p>
        </p:txBody>
      </p:sp>
      <p:pic>
        <p:nvPicPr>
          <p:cNvPr id="15" name="Picture 14">
            <a:extLst>
              <a:ext uri="{FF2B5EF4-FFF2-40B4-BE49-F238E27FC236}">
                <a16:creationId xmlns:a16="http://schemas.microsoft.com/office/drawing/2014/main" id="{C6AA7FEE-23CC-E946-AEC7-7AC7E952A172}"/>
              </a:ext>
            </a:extLst>
          </p:cNvPr>
          <p:cNvPicPr>
            <a:picLocks noChangeAspect="1"/>
          </p:cNvPicPr>
          <p:nvPr/>
        </p:nvPicPr>
        <p:blipFill>
          <a:blip r:embed="rId6"/>
          <a:stretch>
            <a:fillRect/>
          </a:stretch>
        </p:blipFill>
        <p:spPr>
          <a:xfrm>
            <a:off x="9112183" y="4987816"/>
            <a:ext cx="1739900" cy="1866900"/>
          </a:xfrm>
          <a:prstGeom prst="rect">
            <a:avLst/>
          </a:prstGeom>
        </p:spPr>
      </p:pic>
      <p:pic>
        <p:nvPicPr>
          <p:cNvPr id="16" name="Picture 15">
            <a:extLst>
              <a:ext uri="{FF2B5EF4-FFF2-40B4-BE49-F238E27FC236}">
                <a16:creationId xmlns:a16="http://schemas.microsoft.com/office/drawing/2014/main" id="{CC427714-FAB4-054A-A3AF-DC30F077CBB8}"/>
              </a:ext>
            </a:extLst>
          </p:cNvPr>
          <p:cNvPicPr>
            <a:picLocks noChangeAspect="1"/>
          </p:cNvPicPr>
          <p:nvPr/>
        </p:nvPicPr>
        <p:blipFill>
          <a:blip r:embed="rId7"/>
          <a:stretch>
            <a:fillRect/>
          </a:stretch>
        </p:blipFill>
        <p:spPr>
          <a:xfrm>
            <a:off x="20709343" y="5215398"/>
            <a:ext cx="1917700" cy="1384300"/>
          </a:xfrm>
          <a:prstGeom prst="rect">
            <a:avLst/>
          </a:prstGeom>
        </p:spPr>
      </p:pic>
      <p:sp>
        <p:nvSpPr>
          <p:cNvPr id="17" name="Rectangle 16">
            <a:extLst>
              <a:ext uri="{FF2B5EF4-FFF2-40B4-BE49-F238E27FC236}">
                <a16:creationId xmlns:a16="http://schemas.microsoft.com/office/drawing/2014/main" id="{E9561E82-49DE-7E48-9791-1D1F5B967416}"/>
              </a:ext>
            </a:extLst>
          </p:cNvPr>
          <p:cNvSpPr/>
          <p:nvPr/>
        </p:nvSpPr>
        <p:spPr>
          <a:xfrm>
            <a:off x="19279381" y="7150608"/>
            <a:ext cx="4777623" cy="683264"/>
          </a:xfrm>
          <a:prstGeom prst="rect">
            <a:avLst/>
          </a:prstGeom>
        </p:spPr>
        <p:txBody>
          <a:bodyPr wrap="square">
            <a:spAutoFit/>
          </a:bodyPr>
          <a:lstStyle/>
          <a:p>
            <a:pPr algn="ctr"/>
            <a:r>
              <a:rPr lang="en-US" b="0" dirty="0">
                <a:solidFill>
                  <a:schemeClr val="bg1"/>
                </a:solidFill>
              </a:rPr>
              <a:t>Infrastructure</a:t>
            </a:r>
          </a:p>
        </p:txBody>
      </p:sp>
      <p:sp>
        <p:nvSpPr>
          <p:cNvPr id="18" name="Rectangle 17">
            <a:extLst>
              <a:ext uri="{FF2B5EF4-FFF2-40B4-BE49-F238E27FC236}">
                <a16:creationId xmlns:a16="http://schemas.microsoft.com/office/drawing/2014/main" id="{A631A6A9-3D91-3846-95A1-CD90CD4AE7A8}"/>
              </a:ext>
            </a:extLst>
          </p:cNvPr>
          <p:cNvSpPr/>
          <p:nvPr/>
        </p:nvSpPr>
        <p:spPr>
          <a:xfrm>
            <a:off x="9154688" y="7132843"/>
            <a:ext cx="1659429" cy="717312"/>
          </a:xfrm>
          <a:prstGeom prst="rect">
            <a:avLst/>
          </a:prstGeom>
        </p:spPr>
        <p:txBody>
          <a:bodyPr wrap="none">
            <a:spAutoFit/>
          </a:bodyPr>
          <a:lstStyle/>
          <a:p>
            <a:r>
              <a:rPr lang="en-US" b="0" dirty="0">
                <a:solidFill>
                  <a:schemeClr val="bg1"/>
                </a:solidFill>
                <a:latin typeface="Courier" pitchFamily="2" charset="0"/>
              </a:rPr>
              <a:t>plan</a:t>
            </a:r>
          </a:p>
        </p:txBody>
      </p:sp>
      <p:sp>
        <p:nvSpPr>
          <p:cNvPr id="6" name="Rectangle 5">
            <a:extLst>
              <a:ext uri="{FF2B5EF4-FFF2-40B4-BE49-F238E27FC236}">
                <a16:creationId xmlns:a16="http://schemas.microsoft.com/office/drawing/2014/main" id="{A26D7B0F-3F50-5040-8832-3E4DAB6431FD}"/>
              </a:ext>
            </a:extLst>
          </p:cNvPr>
          <p:cNvSpPr/>
          <p:nvPr/>
        </p:nvSpPr>
        <p:spPr>
          <a:xfrm>
            <a:off x="12195284" y="7336298"/>
            <a:ext cx="3168485" cy="1993366"/>
          </a:xfrm>
          <a:prstGeom prst="rect">
            <a:avLst/>
          </a:prstGeom>
        </p:spPr>
        <p:txBody>
          <a:bodyPr wrap="square">
            <a:spAutoFit/>
          </a:bodyPr>
          <a:lstStyle/>
          <a:p>
            <a:pPr algn="ctr"/>
            <a:r>
              <a:rPr lang="en-US" b="0" dirty="0">
                <a:solidFill>
                  <a:schemeClr val="bg1"/>
                </a:solidFill>
              </a:rPr>
              <a:t>Sentinel</a:t>
            </a:r>
          </a:p>
          <a:p>
            <a:pPr algn="ctr"/>
            <a:r>
              <a:rPr lang="en-US" b="0" dirty="0">
                <a:solidFill>
                  <a:schemeClr val="bg1"/>
                </a:solidFill>
              </a:rPr>
              <a:t>Policy</a:t>
            </a:r>
          </a:p>
          <a:p>
            <a:pPr algn="ctr"/>
            <a:r>
              <a:rPr lang="en-US" b="0" dirty="0">
                <a:solidFill>
                  <a:schemeClr val="bg1"/>
                </a:solidFill>
              </a:rPr>
              <a:t>Checks</a:t>
            </a:r>
          </a:p>
        </p:txBody>
      </p:sp>
      <p:pic>
        <p:nvPicPr>
          <p:cNvPr id="22" name="Picture 21">
            <a:extLst>
              <a:ext uri="{FF2B5EF4-FFF2-40B4-BE49-F238E27FC236}">
                <a16:creationId xmlns:a16="http://schemas.microsoft.com/office/drawing/2014/main" id="{3FE3E103-CC34-2F4E-AB16-7128AE7872EE}"/>
              </a:ext>
            </a:extLst>
          </p:cNvPr>
          <p:cNvPicPr preferRelativeResize="0">
            <a:picLocks/>
          </p:cNvPicPr>
          <p:nvPr/>
        </p:nvPicPr>
        <p:blipFill>
          <a:blip r:embed="rId4"/>
          <a:stretch>
            <a:fillRect/>
          </a:stretch>
        </p:blipFill>
        <p:spPr>
          <a:xfrm>
            <a:off x="7374865" y="5793246"/>
            <a:ext cx="1371600" cy="228600"/>
          </a:xfrm>
          <a:prstGeom prst="rect">
            <a:avLst/>
          </a:prstGeom>
        </p:spPr>
      </p:pic>
      <p:pic>
        <p:nvPicPr>
          <p:cNvPr id="23" name="Picture 22">
            <a:extLst>
              <a:ext uri="{FF2B5EF4-FFF2-40B4-BE49-F238E27FC236}">
                <a16:creationId xmlns:a16="http://schemas.microsoft.com/office/drawing/2014/main" id="{E6A5AF96-AF7C-4C4F-B28E-7BC6FA1CC7A1}"/>
              </a:ext>
            </a:extLst>
          </p:cNvPr>
          <p:cNvPicPr preferRelativeResize="0">
            <a:picLocks/>
          </p:cNvPicPr>
          <p:nvPr/>
        </p:nvPicPr>
        <p:blipFill>
          <a:blip r:embed="rId4"/>
          <a:stretch>
            <a:fillRect/>
          </a:stretch>
        </p:blipFill>
        <p:spPr>
          <a:xfrm>
            <a:off x="11069732" y="5793246"/>
            <a:ext cx="1371600" cy="228600"/>
          </a:xfrm>
          <a:prstGeom prst="rect">
            <a:avLst/>
          </a:prstGeom>
        </p:spPr>
      </p:pic>
      <p:grpSp>
        <p:nvGrpSpPr>
          <p:cNvPr id="30" name="Group 29">
            <a:extLst>
              <a:ext uri="{FF2B5EF4-FFF2-40B4-BE49-F238E27FC236}">
                <a16:creationId xmlns:a16="http://schemas.microsoft.com/office/drawing/2014/main" id="{01B54B27-A561-B545-8D2F-AF6B0D5DFF09}"/>
              </a:ext>
            </a:extLst>
          </p:cNvPr>
          <p:cNvGrpSpPr/>
          <p:nvPr/>
        </p:nvGrpSpPr>
        <p:grpSpPr>
          <a:xfrm>
            <a:off x="12604820" y="4530861"/>
            <a:ext cx="2307222" cy="2323855"/>
            <a:chOff x="12934004" y="4530861"/>
            <a:chExt cx="2307222" cy="2323855"/>
          </a:xfrm>
        </p:grpSpPr>
        <p:sp>
          <p:nvSpPr>
            <p:cNvPr id="4" name="Rectangle 3">
              <a:extLst>
                <a:ext uri="{FF2B5EF4-FFF2-40B4-BE49-F238E27FC236}">
                  <a16:creationId xmlns:a16="http://schemas.microsoft.com/office/drawing/2014/main" id="{D7BF906A-0832-C74B-8818-FA1978DB728D}"/>
                </a:ext>
              </a:extLst>
            </p:cNvPr>
            <p:cNvSpPr/>
            <p:nvPr/>
          </p:nvSpPr>
          <p:spPr>
            <a:xfrm>
              <a:off x="12934004" y="4530861"/>
              <a:ext cx="2307222" cy="2323855"/>
            </a:xfrm>
            <a:prstGeom prst="rect">
              <a:avLst/>
            </a:prstGeom>
            <a:solidFill>
              <a:schemeClr val="accent1">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dirty="0">
                <a:ln>
                  <a:noFill/>
                </a:ln>
                <a:solidFill>
                  <a:srgbClr val="000000"/>
                </a:solidFill>
                <a:effectLst/>
                <a:uFillTx/>
                <a:latin typeface="Verdana"/>
                <a:ea typeface="Verdana"/>
                <a:cs typeface="Verdana"/>
                <a:sym typeface="Verdana"/>
              </a:endParaRPr>
            </a:p>
          </p:txBody>
        </p:sp>
        <p:pic>
          <p:nvPicPr>
            <p:cNvPr id="25" name="Picture 24">
              <a:extLst>
                <a:ext uri="{FF2B5EF4-FFF2-40B4-BE49-F238E27FC236}">
                  <a16:creationId xmlns:a16="http://schemas.microsoft.com/office/drawing/2014/main" id="{84BC2C33-0245-0546-9C2C-491998D08527}"/>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3369642" y="5063238"/>
              <a:ext cx="1435946" cy="1474755"/>
            </a:xfrm>
            <a:prstGeom prst="rect">
              <a:avLst/>
            </a:prstGeom>
          </p:spPr>
        </p:pic>
      </p:grpSp>
      <p:pic>
        <p:nvPicPr>
          <p:cNvPr id="26" name="Picture 25">
            <a:extLst>
              <a:ext uri="{FF2B5EF4-FFF2-40B4-BE49-F238E27FC236}">
                <a16:creationId xmlns:a16="http://schemas.microsoft.com/office/drawing/2014/main" id="{69B13393-1418-AD45-9B38-F5CAB0B51278}"/>
              </a:ext>
            </a:extLst>
          </p:cNvPr>
          <p:cNvPicPr preferRelativeResize="0">
            <a:picLocks/>
          </p:cNvPicPr>
          <p:nvPr/>
        </p:nvPicPr>
        <p:blipFill>
          <a:blip r:embed="rId4"/>
          <a:stretch>
            <a:fillRect/>
          </a:stretch>
        </p:blipFill>
        <p:spPr>
          <a:xfrm>
            <a:off x="15331562" y="5800616"/>
            <a:ext cx="1371600" cy="228600"/>
          </a:xfrm>
          <a:prstGeom prst="rect">
            <a:avLst/>
          </a:prstGeom>
        </p:spPr>
      </p:pic>
      <p:pic>
        <p:nvPicPr>
          <p:cNvPr id="27" name="Picture 26">
            <a:extLst>
              <a:ext uri="{FF2B5EF4-FFF2-40B4-BE49-F238E27FC236}">
                <a16:creationId xmlns:a16="http://schemas.microsoft.com/office/drawing/2014/main" id="{55220C71-6159-CA4C-9F16-777111FF348A}"/>
              </a:ext>
            </a:extLst>
          </p:cNvPr>
          <p:cNvPicPr>
            <a:picLocks noChangeAspect="1"/>
          </p:cNvPicPr>
          <p:nvPr/>
        </p:nvPicPr>
        <p:blipFill>
          <a:blip r:embed="rId6"/>
          <a:stretch>
            <a:fillRect/>
          </a:stretch>
        </p:blipFill>
        <p:spPr>
          <a:xfrm>
            <a:off x="16947710" y="4975116"/>
            <a:ext cx="1739900" cy="1866900"/>
          </a:xfrm>
          <a:prstGeom prst="rect">
            <a:avLst/>
          </a:prstGeom>
        </p:spPr>
      </p:pic>
      <p:sp>
        <p:nvSpPr>
          <p:cNvPr id="28" name="Rectangle 27">
            <a:extLst>
              <a:ext uri="{FF2B5EF4-FFF2-40B4-BE49-F238E27FC236}">
                <a16:creationId xmlns:a16="http://schemas.microsoft.com/office/drawing/2014/main" id="{F24F46F1-B1E3-3042-A968-ACBAC046E9CD}"/>
              </a:ext>
            </a:extLst>
          </p:cNvPr>
          <p:cNvSpPr/>
          <p:nvPr/>
        </p:nvSpPr>
        <p:spPr>
          <a:xfrm>
            <a:off x="16812890" y="7132320"/>
            <a:ext cx="2028119" cy="717312"/>
          </a:xfrm>
          <a:prstGeom prst="rect">
            <a:avLst/>
          </a:prstGeom>
        </p:spPr>
        <p:txBody>
          <a:bodyPr wrap="none">
            <a:spAutoFit/>
          </a:bodyPr>
          <a:lstStyle/>
          <a:p>
            <a:r>
              <a:rPr lang="en-US" b="0" dirty="0">
                <a:solidFill>
                  <a:schemeClr val="bg1"/>
                </a:solidFill>
                <a:latin typeface="Courier" pitchFamily="2" charset="0"/>
              </a:rPr>
              <a:t>apply</a:t>
            </a:r>
          </a:p>
        </p:txBody>
      </p:sp>
      <p:pic>
        <p:nvPicPr>
          <p:cNvPr id="29" name="Picture 28">
            <a:extLst>
              <a:ext uri="{FF2B5EF4-FFF2-40B4-BE49-F238E27FC236}">
                <a16:creationId xmlns:a16="http://schemas.microsoft.com/office/drawing/2014/main" id="{A4C34451-44E7-CB4C-94D9-29BBFA5721CC}"/>
              </a:ext>
            </a:extLst>
          </p:cNvPr>
          <p:cNvPicPr preferRelativeResize="0">
            <a:picLocks/>
          </p:cNvPicPr>
          <p:nvPr/>
        </p:nvPicPr>
        <p:blipFill>
          <a:blip r:embed="rId4"/>
          <a:stretch>
            <a:fillRect/>
          </a:stretch>
        </p:blipFill>
        <p:spPr>
          <a:xfrm>
            <a:off x="18901958" y="5806966"/>
            <a:ext cx="1371600" cy="228600"/>
          </a:xfrm>
          <a:prstGeom prst="rect">
            <a:avLst/>
          </a:prstGeom>
        </p:spPr>
      </p:pic>
      <p:sp>
        <p:nvSpPr>
          <p:cNvPr id="2" name="TextBox 1">
            <a:extLst>
              <a:ext uri="{FF2B5EF4-FFF2-40B4-BE49-F238E27FC236}">
                <a16:creationId xmlns:a16="http://schemas.microsoft.com/office/drawing/2014/main" id="{123589CC-2B3B-3849-884D-17D8CA3F5E59}"/>
              </a:ext>
            </a:extLst>
          </p:cNvPr>
          <p:cNvSpPr txBox="1"/>
          <p:nvPr/>
        </p:nvSpPr>
        <p:spPr>
          <a:xfrm>
            <a:off x="2218459" y="10796068"/>
            <a:ext cx="19074145" cy="90127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marL="0" marR="0" indent="0" algn="ctr" defTabSz="1828800" rtl="0" fontAlgn="auto" latinLnBrk="0" hangingPunct="0">
              <a:lnSpc>
                <a:spcPct val="80000"/>
              </a:lnSpc>
              <a:spcBef>
                <a:spcPts val="500"/>
              </a:spcBef>
              <a:spcAft>
                <a:spcPts val="0"/>
              </a:spcAft>
              <a:buClrTx/>
              <a:buSzTx/>
              <a:buFontTx/>
              <a:buNone/>
              <a:tabLst/>
            </a:pPr>
            <a:r>
              <a:rPr kumimoji="0" lang="en-US" sz="4800" b="0" i="0" u="none" strike="noStrike" cap="none" spc="0" normalizeH="0" baseline="0" dirty="0">
                <a:ln>
                  <a:noFill/>
                </a:ln>
                <a:solidFill>
                  <a:schemeClr val="bg1"/>
                </a:solidFill>
                <a:effectLst/>
                <a:uFillTx/>
                <a:latin typeface="Tahoma"/>
                <a:ea typeface="Tahoma"/>
                <a:cs typeface="Tahoma"/>
                <a:sym typeface="Tahoma"/>
              </a:rPr>
              <a:t>If cost estimates are enabled, they run right after the plan.</a:t>
            </a:r>
          </a:p>
        </p:txBody>
      </p:sp>
    </p:spTree>
    <p:extLst>
      <p:ext uri="{BB962C8B-B14F-4D97-AF65-F5344CB8AC3E}">
        <p14:creationId xmlns:p14="http://schemas.microsoft.com/office/powerpoint/2010/main" val="299133500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14CA0D-F852-FB43-BDD5-93B94925D8B4}"/>
              </a:ext>
            </a:extLst>
          </p:cNvPr>
          <p:cNvSpPr>
            <a:spLocks noGrp="1"/>
          </p:cNvSpPr>
          <p:nvPr>
            <p:ph type="title"/>
          </p:nvPr>
        </p:nvSpPr>
        <p:spPr>
          <a:xfrm>
            <a:off x="1451869" y="783573"/>
            <a:ext cx="21746797" cy="1765663"/>
          </a:xfrm>
        </p:spPr>
        <p:txBody>
          <a:bodyPr/>
          <a:lstStyle/>
          <a:p>
            <a:r>
              <a:rPr lang="en-US" dirty="0"/>
              <a:t>All Policy Checks Passed</a:t>
            </a:r>
          </a:p>
        </p:txBody>
      </p:sp>
      <p:pic>
        <p:nvPicPr>
          <p:cNvPr id="3" name="Picture 2">
            <a:extLst>
              <a:ext uri="{FF2B5EF4-FFF2-40B4-BE49-F238E27FC236}">
                <a16:creationId xmlns:a16="http://schemas.microsoft.com/office/drawing/2014/main" id="{E89AA123-144A-0D49-9151-9C6A91DDF46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67213" y="2277377"/>
            <a:ext cx="19649573" cy="10655050"/>
          </a:xfrm>
          <a:prstGeom prst="rect">
            <a:avLst/>
          </a:prstGeom>
        </p:spPr>
      </p:pic>
    </p:spTree>
    <p:extLst>
      <p:ext uri="{BB962C8B-B14F-4D97-AF65-F5344CB8AC3E}">
        <p14:creationId xmlns:p14="http://schemas.microsoft.com/office/powerpoint/2010/main" val="212333433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14CA0D-F852-FB43-BDD5-93B94925D8B4}"/>
              </a:ext>
            </a:extLst>
          </p:cNvPr>
          <p:cNvSpPr>
            <a:spLocks noGrp="1"/>
          </p:cNvSpPr>
          <p:nvPr>
            <p:ph type="title"/>
          </p:nvPr>
        </p:nvSpPr>
        <p:spPr>
          <a:xfrm>
            <a:off x="1451869" y="783573"/>
            <a:ext cx="21746797" cy="1765663"/>
          </a:xfrm>
        </p:spPr>
        <p:txBody>
          <a:bodyPr/>
          <a:lstStyle/>
          <a:p>
            <a:r>
              <a:rPr lang="en-US" dirty="0"/>
              <a:t>A Soft Mandatory Policy Check Was Overridden </a:t>
            </a:r>
          </a:p>
        </p:txBody>
      </p:sp>
      <p:pic>
        <p:nvPicPr>
          <p:cNvPr id="5" name="Picture 4">
            <a:extLst>
              <a:ext uri="{FF2B5EF4-FFF2-40B4-BE49-F238E27FC236}">
                <a16:creationId xmlns:a16="http://schemas.microsoft.com/office/drawing/2014/main" id="{7A69E813-8DDB-4249-BA2D-68B8A1FC9C3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51868" y="2202295"/>
            <a:ext cx="19994967" cy="10130120"/>
          </a:xfrm>
          <a:prstGeom prst="rect">
            <a:avLst/>
          </a:prstGeom>
        </p:spPr>
      </p:pic>
    </p:spTree>
    <p:extLst>
      <p:ext uri="{BB962C8B-B14F-4D97-AF65-F5344CB8AC3E}">
        <p14:creationId xmlns:p14="http://schemas.microsoft.com/office/powerpoint/2010/main" val="360252363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A87030-B22B-8340-8A6A-D8EB267266BD}"/>
              </a:ext>
            </a:extLst>
          </p:cNvPr>
          <p:cNvSpPr>
            <a:spLocks noGrp="1"/>
          </p:cNvSpPr>
          <p:nvPr>
            <p:ph type="body" idx="1"/>
          </p:nvPr>
        </p:nvSpPr>
        <p:spPr/>
        <p:txBody>
          <a:bodyPr>
            <a:normAutofit fontScale="92500"/>
          </a:bodyPr>
          <a:lstStyle/>
          <a:p>
            <a:r>
              <a:rPr lang="en-US" dirty="0"/>
              <a:t>The </a:t>
            </a:r>
            <a:r>
              <a:rPr lang="en-US" b="1" dirty="0"/>
              <a:t>tfplan/v2</a:t>
            </a:r>
            <a:r>
              <a:rPr lang="en-US" dirty="0"/>
              <a:t> gives data generated from Terraform plans.</a:t>
            </a:r>
          </a:p>
          <a:p>
            <a:pPr lvl="1"/>
            <a:r>
              <a:rPr lang="en-US" dirty="0">
                <a:hlinkClick r:id="rId3"/>
              </a:rPr>
              <a:t>https://www.terraform.io/docs/cloud/sentinel/import/tfplan-v2.html</a:t>
            </a:r>
            <a:r>
              <a:rPr lang="en-US" dirty="0"/>
              <a:t> </a:t>
            </a:r>
          </a:p>
          <a:p>
            <a:r>
              <a:rPr lang="en-US" dirty="0"/>
              <a:t>The </a:t>
            </a:r>
            <a:r>
              <a:rPr lang="en-US" b="1" dirty="0"/>
              <a:t>tfconfig/v2</a:t>
            </a:r>
            <a:r>
              <a:rPr lang="en-US" dirty="0"/>
              <a:t> import gives data about the Terraform configuration.</a:t>
            </a:r>
          </a:p>
          <a:p>
            <a:pPr lvl="1"/>
            <a:r>
              <a:rPr lang="en-US" dirty="0">
                <a:hlinkClick r:id="rId4"/>
              </a:rPr>
              <a:t>https://www.terraform.io/docs/cloud/sentinel/import/tfconfig-v2.html</a:t>
            </a:r>
            <a:r>
              <a:rPr lang="en-US" dirty="0"/>
              <a:t> </a:t>
            </a:r>
          </a:p>
          <a:p>
            <a:r>
              <a:rPr lang="en-US" dirty="0"/>
              <a:t>The </a:t>
            </a:r>
            <a:r>
              <a:rPr lang="en-US" b="1" dirty="0"/>
              <a:t>tfstate/v2</a:t>
            </a:r>
            <a:r>
              <a:rPr lang="en-US" dirty="0"/>
              <a:t> import gives data about the current state of a workspace. </a:t>
            </a:r>
          </a:p>
          <a:p>
            <a:pPr lvl="1"/>
            <a:r>
              <a:rPr lang="en-US" dirty="0">
                <a:hlinkClick r:id="rId5"/>
              </a:rPr>
              <a:t>https://www.terraform.io/docs/cloud/sentinel/import/tfstate-v2.html</a:t>
            </a:r>
            <a:endParaRPr lang="en-US" dirty="0"/>
          </a:p>
          <a:p>
            <a:r>
              <a:rPr lang="en-US" dirty="0"/>
              <a:t>The </a:t>
            </a:r>
            <a:r>
              <a:rPr lang="en-US" b="1" dirty="0"/>
              <a:t>tfrun</a:t>
            </a:r>
            <a:r>
              <a:rPr lang="en-US" dirty="0"/>
              <a:t> import provides metadata for Terraform runs and their workspaces as well as cost estimate data.</a:t>
            </a:r>
          </a:p>
          <a:p>
            <a:pPr lvl="1"/>
            <a:r>
              <a:rPr lang="en-US" dirty="0">
                <a:hlinkClick r:id="rId6"/>
              </a:rPr>
              <a:t>https://www.terraform.io/docs/cloud/sentinel/import/tfrun.html</a:t>
            </a:r>
            <a:endParaRPr lang="en-US" dirty="0"/>
          </a:p>
        </p:txBody>
      </p:sp>
      <p:sp>
        <p:nvSpPr>
          <p:cNvPr id="3" name="Title 2">
            <a:extLst>
              <a:ext uri="{FF2B5EF4-FFF2-40B4-BE49-F238E27FC236}">
                <a16:creationId xmlns:a16="http://schemas.microsoft.com/office/drawing/2014/main" id="{B630FC89-1145-9C4E-BEDD-8AE5BE2049FE}"/>
              </a:ext>
            </a:extLst>
          </p:cNvPr>
          <p:cNvSpPr>
            <a:spLocks noGrp="1"/>
          </p:cNvSpPr>
          <p:nvPr>
            <p:ph type="title"/>
          </p:nvPr>
        </p:nvSpPr>
        <p:spPr/>
        <p:txBody>
          <a:bodyPr/>
          <a:lstStyle/>
          <a:p>
            <a:r>
              <a:rPr lang="en-US" dirty="0"/>
              <a:t>Sentinel Imports in Terraform</a:t>
            </a:r>
          </a:p>
        </p:txBody>
      </p:sp>
    </p:spTree>
    <p:extLst>
      <p:ext uri="{BB962C8B-B14F-4D97-AF65-F5344CB8AC3E}">
        <p14:creationId xmlns:p14="http://schemas.microsoft.com/office/powerpoint/2010/main" val="329060130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A87030-B22B-8340-8A6A-D8EB267266BD}"/>
              </a:ext>
            </a:extLst>
          </p:cNvPr>
          <p:cNvSpPr>
            <a:spLocks noGrp="1"/>
          </p:cNvSpPr>
          <p:nvPr>
            <p:ph type="body" idx="1"/>
          </p:nvPr>
        </p:nvSpPr>
        <p:spPr/>
        <p:txBody>
          <a:bodyPr>
            <a:normAutofit/>
          </a:bodyPr>
          <a:lstStyle/>
          <a:p>
            <a:r>
              <a:rPr lang="en-US" dirty="0"/>
              <a:t>Sentinel </a:t>
            </a:r>
            <a:r>
              <a:rPr lang="en-US" b="1" dirty="0"/>
              <a:t>Mocks</a:t>
            </a:r>
            <a:r>
              <a:rPr lang="en-US" dirty="0"/>
              <a:t> simulate the data that is made available to the Terraform Sentinel imports from Terraform plans.</a:t>
            </a:r>
          </a:p>
          <a:p>
            <a:r>
              <a:rPr lang="en-US" dirty="0"/>
              <a:t>They can be generated from recent plans using the Terraform Cloud UI and API.</a:t>
            </a:r>
          </a:p>
          <a:p>
            <a:r>
              <a:rPr lang="en-US" dirty="0"/>
              <a:t>They can also be copied and edited to simulate various combinations of resource and data source attributes.</a:t>
            </a:r>
          </a:p>
          <a:p>
            <a:r>
              <a:rPr lang="en-US" dirty="0"/>
              <a:t>They enable testing of Terraform Sentinel policies with the Sentinel CLI.</a:t>
            </a:r>
          </a:p>
          <a:p>
            <a:r>
              <a:rPr lang="en-US" dirty="0"/>
              <a:t>Using the Sentinel CLI with mocks speeds up development of new policies since additional plans do not need to be run.</a:t>
            </a:r>
          </a:p>
        </p:txBody>
      </p:sp>
      <p:sp>
        <p:nvSpPr>
          <p:cNvPr id="3" name="Title 2">
            <a:extLst>
              <a:ext uri="{FF2B5EF4-FFF2-40B4-BE49-F238E27FC236}">
                <a16:creationId xmlns:a16="http://schemas.microsoft.com/office/drawing/2014/main" id="{B630FC89-1145-9C4E-BEDD-8AE5BE2049FE}"/>
              </a:ext>
            </a:extLst>
          </p:cNvPr>
          <p:cNvSpPr>
            <a:spLocks noGrp="1"/>
          </p:cNvSpPr>
          <p:nvPr>
            <p:ph type="title"/>
          </p:nvPr>
        </p:nvSpPr>
        <p:spPr/>
        <p:txBody>
          <a:bodyPr/>
          <a:lstStyle/>
          <a:p>
            <a:r>
              <a:rPr lang="en-US" dirty="0"/>
              <a:t>Sentinel Mocks in Terraform</a:t>
            </a:r>
          </a:p>
        </p:txBody>
      </p:sp>
    </p:spTree>
    <p:extLst>
      <p:ext uri="{BB962C8B-B14F-4D97-AF65-F5344CB8AC3E}">
        <p14:creationId xmlns:p14="http://schemas.microsoft.com/office/powerpoint/2010/main" val="381888873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5CAD1DD-AEBB-2B49-8DFB-718D41B42FD8}"/>
              </a:ext>
            </a:extLst>
          </p:cNvPr>
          <p:cNvSpPr>
            <a:spLocks noGrp="1"/>
          </p:cNvSpPr>
          <p:nvPr>
            <p:ph type="body" idx="1"/>
          </p:nvPr>
        </p:nvSpPr>
        <p:spPr/>
        <p:txBody>
          <a:bodyPr>
            <a:normAutofit lnSpcReduction="10000"/>
          </a:bodyPr>
          <a:lstStyle/>
          <a:p>
            <a:r>
              <a:rPr lang="en-US" dirty="0"/>
              <a:t>Main Sentinel Docs:</a:t>
            </a:r>
          </a:p>
          <a:p>
            <a:pPr lvl="1"/>
            <a:r>
              <a:rPr lang="en-US" u="sng" dirty="0">
                <a:hlinkClick r:id="rId3"/>
              </a:rPr>
              <a:t>https://docs.hashicorp.com/sentinel</a:t>
            </a:r>
            <a:endParaRPr lang="en-US" dirty="0"/>
          </a:p>
          <a:p>
            <a:r>
              <a:rPr lang="en-US" dirty="0"/>
              <a:t>Terraform Cloud Sentinel Docs:</a:t>
            </a:r>
          </a:p>
          <a:p>
            <a:pPr lvl="1"/>
            <a:r>
              <a:rPr lang="en-US" u="sng" dirty="0">
                <a:hlinkClick r:id="rId4"/>
              </a:rPr>
              <a:t>https://www.terraform.io/docs/cloud/sentinel/index.html</a:t>
            </a:r>
            <a:endParaRPr lang="en-US" dirty="0"/>
          </a:p>
          <a:p>
            <a:r>
              <a:rPr lang="en-US" dirty="0"/>
              <a:t>GitHub Repository with Sample TFE Policies for AWS, Azure, GCP, and VMware as well as useful common functions in modules:</a:t>
            </a:r>
          </a:p>
          <a:p>
            <a:pPr lvl="1"/>
            <a:r>
              <a:rPr lang="en-US" u="sng" dirty="0">
                <a:hlinkClick r:id="rId5"/>
              </a:rPr>
              <a:t>https://github.com/hashicorp/terraform-guides/tree/master/governance/third-generation</a:t>
            </a:r>
            <a:endParaRPr lang="en-US" u="sng" dirty="0"/>
          </a:p>
          <a:p>
            <a:r>
              <a:rPr lang="en-US" dirty="0"/>
              <a:t>Guide to Writing and Testing Sentinel Policies in Terraform:</a:t>
            </a:r>
          </a:p>
          <a:p>
            <a:pPr lvl="1"/>
            <a:r>
              <a:rPr lang="en-US" dirty="0">
                <a:hlinkClick r:id="rId6"/>
              </a:rPr>
              <a:t>https://www.hashicorp.com/resources/writing-and-testing-sentinel-policies-for-terraform</a:t>
            </a:r>
            <a:endParaRPr lang="en-US" dirty="0"/>
          </a:p>
        </p:txBody>
      </p:sp>
      <p:sp>
        <p:nvSpPr>
          <p:cNvPr id="2" name="Title 1">
            <a:extLst>
              <a:ext uri="{FF2B5EF4-FFF2-40B4-BE49-F238E27FC236}">
                <a16:creationId xmlns:a16="http://schemas.microsoft.com/office/drawing/2014/main" id="{A45020B0-916E-1F48-87D8-0A57C0D49D17}"/>
              </a:ext>
            </a:extLst>
          </p:cNvPr>
          <p:cNvSpPr>
            <a:spLocks noGrp="1"/>
          </p:cNvSpPr>
          <p:nvPr>
            <p:ph type="title"/>
          </p:nvPr>
        </p:nvSpPr>
        <p:spPr/>
        <p:txBody>
          <a:bodyPr/>
          <a:lstStyle/>
          <a:p>
            <a:r>
              <a:rPr lang="en-US" dirty="0"/>
              <a:t>Useful Sentinel Documentation</a:t>
            </a:r>
          </a:p>
        </p:txBody>
      </p:sp>
    </p:spTree>
    <p:extLst>
      <p:ext uri="{BB962C8B-B14F-4D97-AF65-F5344CB8AC3E}">
        <p14:creationId xmlns:p14="http://schemas.microsoft.com/office/powerpoint/2010/main" val="29147007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F3E4C6-1195-8941-B0DE-FA531FDECF32}"/>
              </a:ext>
            </a:extLst>
          </p:cNvPr>
          <p:cNvSpPr>
            <a:spLocks noGrp="1"/>
          </p:cNvSpPr>
          <p:nvPr>
            <p:ph type="body" idx="1"/>
          </p:nvPr>
        </p:nvSpPr>
        <p:spPr/>
        <p:txBody>
          <a:bodyPr>
            <a:normAutofit lnSpcReduction="10000"/>
          </a:bodyPr>
          <a:lstStyle/>
          <a:p>
            <a:r>
              <a:rPr lang="en-US" dirty="0"/>
              <a:t>Sentinel in Terraform Cloud (TFC) and Terraform Enterprise (TFE)</a:t>
            </a:r>
          </a:p>
          <a:p>
            <a:r>
              <a:rPr lang="en-US" dirty="0"/>
              <a:t>Lab Challenge 1: Using the Sentinel CLI</a:t>
            </a:r>
          </a:p>
          <a:p>
            <a:r>
              <a:rPr lang="en-US" dirty="0"/>
              <a:t>The Sentinel Language</a:t>
            </a:r>
          </a:p>
          <a:p>
            <a:r>
              <a:rPr lang="en-US" dirty="0"/>
              <a:t>Lab Challenge 2: Applying and Testing a Policy with the CLI</a:t>
            </a:r>
          </a:p>
          <a:p>
            <a:r>
              <a:rPr lang="en-US" dirty="0"/>
              <a:t>Writing Sentinel Policies and Testing them with the Sentinel CLI</a:t>
            </a:r>
          </a:p>
          <a:p>
            <a:r>
              <a:rPr lang="en-US" dirty="0"/>
              <a:t>Lab Challenges 3-4: Write and Test Your First Policies</a:t>
            </a:r>
          </a:p>
          <a:p>
            <a:r>
              <a:rPr lang="en-US" dirty="0"/>
              <a:t>Using Sentinel in Terraform Cloud</a:t>
            </a:r>
          </a:p>
          <a:p>
            <a:r>
              <a:rPr lang="en-US" dirty="0"/>
              <a:t>Lab Challenges 5-7: Write and Test More Policies</a:t>
            </a:r>
          </a:p>
          <a:p>
            <a:r>
              <a:rPr lang="en-US" dirty="0"/>
              <a:t>Advanced Techniques</a:t>
            </a:r>
          </a:p>
          <a:p>
            <a:r>
              <a:rPr lang="en-US" dirty="0"/>
              <a:t>Extra Credit Challenge</a:t>
            </a:r>
          </a:p>
        </p:txBody>
      </p:sp>
      <p:sp>
        <p:nvSpPr>
          <p:cNvPr id="3" name="Title 2">
            <a:extLst>
              <a:ext uri="{FF2B5EF4-FFF2-40B4-BE49-F238E27FC236}">
                <a16:creationId xmlns:a16="http://schemas.microsoft.com/office/drawing/2014/main" id="{A4DF77ED-11F7-9E4E-A974-8975901BEB60}"/>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2778037210"/>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5CAD1DD-AEBB-2B49-8DFB-718D41B42FD8}"/>
              </a:ext>
            </a:extLst>
          </p:cNvPr>
          <p:cNvSpPr>
            <a:spLocks noGrp="1"/>
          </p:cNvSpPr>
          <p:nvPr>
            <p:ph type="body" idx="1"/>
          </p:nvPr>
        </p:nvSpPr>
        <p:spPr/>
        <p:txBody>
          <a:bodyPr>
            <a:normAutofit/>
          </a:bodyPr>
          <a:lstStyle/>
          <a:p>
            <a:r>
              <a:rPr lang="en-US" dirty="0"/>
              <a:t>On the previous slide, we gave the link to the third-generation Sentinel policies that use the new v2 imports.</a:t>
            </a:r>
          </a:p>
          <a:p>
            <a:r>
              <a:rPr lang="en-US" dirty="0"/>
              <a:t>However, you might also want to look at the second-generation policies to get ideas about how Sentinel can be used.</a:t>
            </a:r>
          </a:p>
          <a:p>
            <a:pPr lvl="1"/>
            <a:r>
              <a:rPr lang="en-US" dirty="0">
                <a:hlinkClick r:id="rId3"/>
              </a:rPr>
              <a:t>https://github.com/hashicorp/terraform-guides/tree/master/governance/second-generation</a:t>
            </a:r>
            <a:r>
              <a:rPr lang="en-US" dirty="0"/>
              <a:t>.</a:t>
            </a:r>
          </a:p>
          <a:p>
            <a:r>
              <a:rPr lang="en-US" dirty="0"/>
              <a:t>The "Writing and Testing Sentinel Policies for Terraform" guide needs to be updated to use the v2 Sentinel imports.</a:t>
            </a:r>
          </a:p>
          <a:p>
            <a:pPr lvl="1"/>
            <a:r>
              <a:rPr lang="en-US" dirty="0"/>
              <a:t>But it still contains useful advice about writing and testing Sentinel policies.</a:t>
            </a:r>
          </a:p>
        </p:txBody>
      </p:sp>
      <p:sp>
        <p:nvSpPr>
          <p:cNvPr id="2" name="Title 1">
            <a:extLst>
              <a:ext uri="{FF2B5EF4-FFF2-40B4-BE49-F238E27FC236}">
                <a16:creationId xmlns:a16="http://schemas.microsoft.com/office/drawing/2014/main" id="{A45020B0-916E-1F48-87D8-0A57C0D49D17}"/>
              </a:ext>
            </a:extLst>
          </p:cNvPr>
          <p:cNvSpPr>
            <a:spLocks noGrp="1"/>
          </p:cNvSpPr>
          <p:nvPr>
            <p:ph type="title"/>
          </p:nvPr>
        </p:nvSpPr>
        <p:spPr/>
        <p:txBody>
          <a:bodyPr/>
          <a:lstStyle/>
          <a:p>
            <a:r>
              <a:rPr lang="en-US" dirty="0"/>
              <a:t>Useful Sentinel Documentation</a:t>
            </a:r>
          </a:p>
        </p:txBody>
      </p:sp>
    </p:spTree>
    <p:extLst>
      <p:ext uri="{BB962C8B-B14F-4D97-AF65-F5344CB8AC3E}">
        <p14:creationId xmlns:p14="http://schemas.microsoft.com/office/powerpoint/2010/main" val="102905390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 1:</a:t>
            </a:r>
            <a:br>
              <a:rPr lang="en-US" dirty="0"/>
            </a:br>
            <a:r>
              <a:rPr lang="en-US" dirty="0"/>
              <a:t>Using the Sentinel CLI</a:t>
            </a:r>
          </a:p>
        </p:txBody>
      </p:sp>
    </p:spTree>
    <p:extLst>
      <p:ext uri="{BB962C8B-B14F-4D97-AF65-F5344CB8AC3E}">
        <p14:creationId xmlns:p14="http://schemas.microsoft.com/office/powerpoint/2010/main" val="142337740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The hands-on lab exercises of this workshop are done in an interactive learning platform, </a:t>
            </a:r>
            <a:r>
              <a:rPr lang="en-US" b="1" dirty="0"/>
              <a:t>Instruqt</a:t>
            </a:r>
            <a:r>
              <a:rPr lang="en-US" dirty="0"/>
              <a:t>, that HashiCorp has standardized on for workshops.</a:t>
            </a:r>
          </a:p>
          <a:p>
            <a:r>
              <a:rPr lang="en-US" dirty="0"/>
              <a:t>For this workshop, please use this track:</a:t>
            </a:r>
          </a:p>
          <a:p>
            <a:pPr lvl="1"/>
            <a:r>
              <a:rPr lang="en-US" sz="4400" dirty="0">
                <a:hlinkClick r:id="rId3"/>
              </a:rPr>
              <a:t>https://play.instruqt.com/hashicorp/tracks/sentinel-for-terraform-v2</a:t>
            </a:r>
            <a:endParaRPr lang="en-US" sz="4400" dirty="0"/>
          </a:p>
          <a:p>
            <a:r>
              <a:rPr lang="en-US" sz="4400" dirty="0"/>
              <a:t>In the first challenge, you'll learn how to run Sentinel CLI commands.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Challenge 1: Using the Sentinel CLI</a:t>
            </a:r>
          </a:p>
        </p:txBody>
      </p:sp>
    </p:spTree>
    <p:extLst>
      <p:ext uri="{BB962C8B-B14F-4D97-AF65-F5344CB8AC3E}">
        <p14:creationId xmlns:p14="http://schemas.microsoft.com/office/powerpoint/2010/main" val="336570761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lnSpcReduction="10000"/>
          </a:bodyPr>
          <a:lstStyle/>
          <a:p>
            <a:r>
              <a:rPr lang="en-US" dirty="0"/>
              <a:t>The Instruqt platform organizes training content into </a:t>
            </a:r>
            <a:r>
              <a:rPr lang="en-US" b="1" dirty="0"/>
              <a:t>Tracks</a:t>
            </a:r>
            <a:r>
              <a:rPr lang="en-US" dirty="0"/>
              <a:t> consisting of multiple </a:t>
            </a:r>
            <a:r>
              <a:rPr lang="en-US" b="1" dirty="0"/>
              <a:t>Challenges</a:t>
            </a:r>
            <a:r>
              <a:rPr lang="en-US" dirty="0"/>
              <a:t> that must be solved in a specific order.</a:t>
            </a:r>
          </a:p>
          <a:p>
            <a:r>
              <a:rPr lang="en-US" dirty="0"/>
              <a:t>Each track launches one or more VMs and/or Docker containers and exposes terminals, file editors, and user interfaces on </a:t>
            </a:r>
            <a:r>
              <a:rPr lang="en-US" b="1" dirty="0"/>
              <a:t>Tabs</a:t>
            </a:r>
            <a:r>
              <a:rPr lang="en-US" dirty="0"/>
              <a:t>.</a:t>
            </a:r>
          </a:p>
          <a:p>
            <a:r>
              <a:rPr lang="en-US" dirty="0"/>
              <a:t>Information about each challenge is displayed on </a:t>
            </a:r>
            <a:r>
              <a:rPr lang="en-US" b="1" dirty="0"/>
              <a:t>Note</a:t>
            </a:r>
            <a:r>
              <a:rPr lang="en-US" dirty="0"/>
              <a:t> screens while it is loading. A </a:t>
            </a:r>
            <a:r>
              <a:rPr lang="en-US" b="1" dirty="0"/>
              <a:t>Start Button</a:t>
            </a:r>
            <a:r>
              <a:rPr lang="en-US" dirty="0"/>
              <a:t> will be shown when the challenge is ready.</a:t>
            </a:r>
          </a:p>
          <a:p>
            <a:r>
              <a:rPr lang="en-US" dirty="0"/>
              <a:t>Detailed instructions are listed in an </a:t>
            </a:r>
            <a:r>
              <a:rPr lang="en-US" b="1" dirty="0"/>
              <a:t>Assignment</a:t>
            </a:r>
            <a:r>
              <a:rPr lang="en-US" dirty="0"/>
              <a:t> to the right of the tabs.</a:t>
            </a:r>
          </a:p>
          <a:p>
            <a:r>
              <a:rPr lang="en-US" dirty="0"/>
              <a:t>You can click the </a:t>
            </a:r>
            <a:r>
              <a:rPr lang="en-US" b="1" dirty="0"/>
              <a:t>Check Button</a:t>
            </a:r>
            <a:r>
              <a:rPr lang="en-US" dirty="0"/>
              <a:t> to verify if you have completed the assignment. If you have, you will advance to the next challenge. Otherwise, you will be given a hint about what to do next.</a:t>
            </a:r>
          </a:p>
          <a:p>
            <a:r>
              <a:rPr lang="en-US" dirty="0"/>
              <a:t>We recommend you review Instruqt's own tutorial track for more details:</a:t>
            </a:r>
          </a:p>
          <a:p>
            <a:pPr lvl="1"/>
            <a:r>
              <a:rPr lang="en-US" dirty="0">
                <a:hlinkClick r:id="rId3"/>
              </a:rPr>
              <a:t>https://play.instruqt.com/instruqt/tracks/getting-started-with-instruqt</a:t>
            </a:r>
            <a:endParaRPr lang="en-US" dirty="0"/>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Instruqt Basics</a:t>
            </a:r>
          </a:p>
        </p:txBody>
      </p:sp>
    </p:spTree>
    <p:extLst>
      <p:ext uri="{BB962C8B-B14F-4D97-AF65-F5344CB8AC3E}">
        <p14:creationId xmlns:p14="http://schemas.microsoft.com/office/powerpoint/2010/main" val="880902735"/>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p:txBody>
          <a:bodyPr anchor="ctr"/>
          <a:lstStyle/>
          <a:p>
            <a:r>
              <a:rPr lang="en-US" dirty="0"/>
              <a:t>Sentinel Language</a:t>
            </a:r>
          </a:p>
        </p:txBody>
      </p:sp>
    </p:spTree>
    <p:extLst>
      <p:ext uri="{BB962C8B-B14F-4D97-AF65-F5344CB8AC3E}">
        <p14:creationId xmlns:p14="http://schemas.microsoft.com/office/powerpoint/2010/main" val="100717289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lnSpcReduction="10000"/>
          </a:bodyPr>
          <a:lstStyle/>
          <a:p>
            <a:r>
              <a:rPr lang="en-US" b="1" dirty="0"/>
              <a:t>Boolean Expressions:</a:t>
            </a:r>
            <a:r>
              <a:rPr lang="en-US" dirty="0"/>
              <a:t> Evaluate to </a:t>
            </a:r>
            <a:r>
              <a:rPr lang="en-US" dirty="0">
                <a:latin typeface="Courier" pitchFamily="2" charset="0"/>
              </a:rPr>
              <a:t>true</a:t>
            </a:r>
            <a:r>
              <a:rPr lang="en-US" dirty="0"/>
              <a:t>, </a:t>
            </a:r>
            <a:r>
              <a:rPr lang="en-US" dirty="0">
                <a:latin typeface="Courier" pitchFamily="2" charset="0"/>
              </a:rPr>
              <a:t>false</a:t>
            </a:r>
            <a:r>
              <a:rPr lang="en-US" dirty="0"/>
              <a:t>, or </a:t>
            </a:r>
            <a:r>
              <a:rPr lang="en-US" dirty="0">
                <a:latin typeface="Courier" pitchFamily="2" charset="0"/>
              </a:rPr>
              <a:t>undefined</a:t>
            </a:r>
            <a:r>
              <a:rPr lang="en-US" dirty="0"/>
              <a:t>.</a:t>
            </a:r>
            <a:endParaRPr lang="en-US" b="1" dirty="0"/>
          </a:p>
          <a:p>
            <a:pPr lvl="1"/>
            <a:r>
              <a:rPr lang="en-US" dirty="0"/>
              <a:t>They use logical, comparison, set, and other </a:t>
            </a:r>
            <a:r>
              <a:rPr lang="en-US" b="1" dirty="0"/>
              <a:t>Operators</a:t>
            </a:r>
            <a:r>
              <a:rPr lang="en-US" dirty="0"/>
              <a:t>.</a:t>
            </a:r>
          </a:p>
          <a:p>
            <a:pPr lvl="1"/>
            <a:r>
              <a:rPr lang="en-US" dirty="0">
                <a:latin typeface="Courier" pitchFamily="2" charset="0"/>
              </a:rPr>
              <a:t>(5*2 == 10) and (7 in [ 2, 3, 5, 7, 11, 13, 17, 19])</a:t>
            </a:r>
          </a:p>
          <a:p>
            <a:r>
              <a:rPr lang="en-US" b="1" dirty="0"/>
              <a:t>Rules:</a:t>
            </a:r>
            <a:r>
              <a:rPr lang="en-US" dirty="0"/>
              <a:t> Evaluate simple and compound boolean expressions and can call functions that return boolean values.</a:t>
            </a:r>
          </a:p>
          <a:p>
            <a:r>
              <a:rPr lang="en-US" b="1" dirty="0"/>
              <a:t>Main Rule:</a:t>
            </a:r>
            <a:r>
              <a:rPr lang="en-US" dirty="0"/>
              <a:t> Every Sentinel policy must have a rule called </a:t>
            </a:r>
            <a:r>
              <a:rPr lang="en-US" b="1" dirty="0"/>
              <a:t>main</a:t>
            </a:r>
            <a:r>
              <a:rPr lang="en-US" dirty="0"/>
              <a:t>.</a:t>
            </a:r>
          </a:p>
          <a:p>
            <a:pPr lvl="1"/>
            <a:r>
              <a:rPr lang="en-US" dirty="0"/>
              <a:t>Combines the other rules with its own boolean expression.</a:t>
            </a:r>
          </a:p>
          <a:p>
            <a:r>
              <a:rPr lang="en-US" b="1" dirty="0"/>
              <a:t>Statements:</a:t>
            </a:r>
            <a:r>
              <a:rPr lang="en-US" dirty="0"/>
              <a:t> Execute procedural logic.</a:t>
            </a:r>
          </a:p>
          <a:p>
            <a:r>
              <a:rPr lang="en-US" b="1" dirty="0"/>
              <a:t>Functions:</a:t>
            </a:r>
            <a:r>
              <a:rPr lang="en-US" dirty="0"/>
              <a:t> Execute various statements and return a value.</a:t>
            </a:r>
          </a:p>
          <a:p>
            <a:r>
              <a:rPr lang="en-US" b="1" dirty="0"/>
              <a:t>Variables:</a:t>
            </a:r>
            <a:r>
              <a:rPr lang="en-US" dirty="0"/>
              <a:t> Store values for use by rules and functions.</a:t>
            </a:r>
          </a:p>
          <a:p>
            <a:r>
              <a:rPr lang="en-US" b="1" dirty="0"/>
              <a:t>Parameters:</a:t>
            </a:r>
            <a:r>
              <a:rPr lang="en-US" dirty="0"/>
              <a:t> Accept inputs passed to policies.</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Key Sentinel Language Constructs (1)</a:t>
            </a:r>
          </a:p>
        </p:txBody>
      </p:sp>
    </p:spTree>
    <p:extLst>
      <p:ext uri="{BB962C8B-B14F-4D97-AF65-F5344CB8AC3E}">
        <p14:creationId xmlns:p14="http://schemas.microsoft.com/office/powerpoint/2010/main" val="413546838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lnSpcReduction="10000"/>
          </a:bodyPr>
          <a:lstStyle/>
          <a:p>
            <a:r>
              <a:rPr lang="en-US" b="1" dirty="0"/>
              <a:t>Types: </a:t>
            </a:r>
            <a:r>
              <a:rPr lang="en-US" dirty="0"/>
              <a:t>boolean, integer, float, string, list, map</a:t>
            </a:r>
          </a:p>
          <a:p>
            <a:pPr lvl="1"/>
            <a:r>
              <a:rPr lang="en-US" dirty="0"/>
              <a:t>A </a:t>
            </a:r>
            <a:r>
              <a:rPr lang="en-US" b="1" dirty="0"/>
              <a:t>List</a:t>
            </a:r>
            <a:r>
              <a:rPr lang="en-US" dirty="0"/>
              <a:t> is a collection of zero or more items</a:t>
            </a:r>
          </a:p>
          <a:p>
            <a:pPr lvl="1"/>
            <a:r>
              <a:rPr lang="en-US" dirty="0"/>
              <a:t>A </a:t>
            </a:r>
            <a:r>
              <a:rPr lang="en-US" b="1" dirty="0"/>
              <a:t>Map</a:t>
            </a:r>
            <a:r>
              <a:rPr lang="en-US" dirty="0"/>
              <a:t> is a collection of zero or more key/value pairs</a:t>
            </a:r>
          </a:p>
          <a:p>
            <a:r>
              <a:rPr lang="en-US" b="1" dirty="0"/>
              <a:t>Operators:</a:t>
            </a:r>
            <a:r>
              <a:rPr lang="en-US" dirty="0"/>
              <a:t> Arithmetic, Logical, Comparison, Set, Matches, Else</a:t>
            </a:r>
          </a:p>
          <a:p>
            <a:r>
              <a:rPr lang="en-US" b="1" dirty="0"/>
              <a:t>Assignments:</a:t>
            </a:r>
            <a:r>
              <a:rPr lang="en-US" dirty="0"/>
              <a:t> Set the value of variables.</a:t>
            </a:r>
          </a:p>
          <a:p>
            <a:r>
              <a:rPr lang="en-US" b="1" dirty="0"/>
              <a:t>If/Else and Case Statements:</a:t>
            </a:r>
            <a:r>
              <a:rPr lang="en-US" dirty="0"/>
              <a:t> Specify conditional execution of different logic within a function.</a:t>
            </a:r>
          </a:p>
          <a:p>
            <a:r>
              <a:rPr lang="en-US" b="1" dirty="0"/>
              <a:t>For Loops:</a:t>
            </a:r>
            <a:r>
              <a:rPr lang="en-US" dirty="0"/>
              <a:t> Repeat statements while iterating over a map or list.</a:t>
            </a:r>
          </a:p>
          <a:p>
            <a:pPr lvl="1"/>
            <a:r>
              <a:rPr lang="en-US" dirty="0"/>
              <a:t>Frequently used inside functions</a:t>
            </a:r>
          </a:p>
          <a:p>
            <a:pPr lvl="1"/>
            <a:r>
              <a:rPr lang="en-US" b="1" dirty="0"/>
              <a:t>break</a:t>
            </a:r>
            <a:r>
              <a:rPr lang="en-US" dirty="0"/>
              <a:t> and </a:t>
            </a:r>
            <a:r>
              <a:rPr lang="en-US" b="1" dirty="0"/>
              <a:t>continue</a:t>
            </a:r>
            <a:r>
              <a:rPr lang="en-US" dirty="0"/>
              <a:t> statements can alter loop execution.</a:t>
            </a:r>
          </a:p>
          <a:p>
            <a:r>
              <a:rPr lang="en-US" b="1" dirty="0"/>
              <a:t>Imports:</a:t>
            </a:r>
            <a:r>
              <a:rPr lang="en-US" dirty="0"/>
              <a:t> Reusable libraries of Sentinel functions.</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Key Sentinel Language Constructs (2)</a:t>
            </a:r>
          </a:p>
        </p:txBody>
      </p:sp>
    </p:spTree>
    <p:extLst>
      <p:ext uri="{BB962C8B-B14F-4D97-AF65-F5344CB8AC3E}">
        <p14:creationId xmlns:p14="http://schemas.microsoft.com/office/powerpoint/2010/main" val="2809612347"/>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Keywords</a:t>
            </a:r>
          </a:p>
        </p:txBody>
      </p:sp>
      <p:sp>
        <p:nvSpPr>
          <p:cNvPr id="2" name="Text Placeholder 1">
            <a:extLst>
              <a:ext uri="{FF2B5EF4-FFF2-40B4-BE49-F238E27FC236}">
                <a16:creationId xmlns:a16="http://schemas.microsoft.com/office/drawing/2014/main" id="{86C4ADC1-11BD-E141-9C8D-5715AAF3B488}"/>
              </a:ext>
            </a:extLst>
          </p:cNvPr>
          <p:cNvSpPr>
            <a:spLocks noGrp="1"/>
          </p:cNvSpPr>
          <p:nvPr>
            <p:ph type="body" sz="half" idx="1"/>
          </p:nvPr>
        </p:nvSpPr>
        <p:spPr>
          <a:xfrm>
            <a:off x="1451869" y="3211882"/>
            <a:ext cx="10477501" cy="8137689"/>
          </a:xfrm>
        </p:spPr>
        <p:txBody>
          <a:bodyPr>
            <a:normAutofit lnSpcReduction="10000"/>
          </a:bodyPr>
          <a:lstStyle/>
          <a:p>
            <a:r>
              <a:rPr lang="en-US" sz="6000" dirty="0"/>
              <a:t>all</a:t>
            </a:r>
          </a:p>
          <a:p>
            <a:r>
              <a:rPr lang="en-US" sz="6000" dirty="0"/>
              <a:t>any</a:t>
            </a:r>
          </a:p>
          <a:p>
            <a:r>
              <a:rPr lang="en-US" sz="6000" dirty="0"/>
              <a:t>as</a:t>
            </a:r>
          </a:p>
          <a:p>
            <a:r>
              <a:rPr lang="en-US" sz="6000" dirty="0"/>
              <a:t>break</a:t>
            </a:r>
          </a:p>
          <a:p>
            <a:r>
              <a:rPr lang="en-US" sz="6000" dirty="0"/>
              <a:t>case</a:t>
            </a:r>
          </a:p>
          <a:p>
            <a:r>
              <a:rPr lang="en-US" sz="6000" dirty="0"/>
              <a:t>continue</a:t>
            </a:r>
          </a:p>
          <a:p>
            <a:r>
              <a:rPr lang="en-US" sz="6000" dirty="0"/>
              <a:t>else</a:t>
            </a:r>
          </a:p>
          <a:p>
            <a:r>
              <a:rPr lang="en-US" sz="6000" dirty="0"/>
              <a:t>for</a:t>
            </a:r>
          </a:p>
        </p:txBody>
      </p:sp>
      <p:sp>
        <p:nvSpPr>
          <p:cNvPr id="5" name="Text Placeholder 4">
            <a:extLst>
              <a:ext uri="{FF2B5EF4-FFF2-40B4-BE49-F238E27FC236}">
                <a16:creationId xmlns:a16="http://schemas.microsoft.com/office/drawing/2014/main" id="{5CF3AAA1-9758-F84B-88A2-679946E206D6}"/>
              </a:ext>
            </a:extLst>
          </p:cNvPr>
          <p:cNvSpPr>
            <a:spLocks noGrp="1"/>
          </p:cNvSpPr>
          <p:nvPr>
            <p:ph type="body" sz="half" idx="14"/>
          </p:nvPr>
        </p:nvSpPr>
        <p:spPr>
          <a:xfrm>
            <a:off x="12473123" y="3211881"/>
            <a:ext cx="10477501" cy="8137689"/>
          </a:xfrm>
        </p:spPr>
        <p:txBody>
          <a:bodyPr>
            <a:normAutofit lnSpcReduction="10000"/>
          </a:bodyPr>
          <a:lstStyle/>
          <a:p>
            <a:r>
              <a:rPr lang="en-US" sz="6000" dirty="0"/>
              <a:t>func</a:t>
            </a:r>
          </a:p>
          <a:p>
            <a:r>
              <a:rPr lang="en-US" sz="6000" dirty="0"/>
              <a:t>if</a:t>
            </a:r>
          </a:p>
          <a:p>
            <a:r>
              <a:rPr lang="en-US" sz="6000" dirty="0"/>
              <a:t>is</a:t>
            </a:r>
          </a:p>
          <a:p>
            <a:r>
              <a:rPr lang="en-US" sz="6000" dirty="0"/>
              <a:t>import</a:t>
            </a:r>
          </a:p>
          <a:p>
            <a:r>
              <a:rPr lang="en-US" sz="6000" dirty="0"/>
              <a:t>param</a:t>
            </a:r>
          </a:p>
          <a:p>
            <a:r>
              <a:rPr lang="en-US" sz="6000" dirty="0"/>
              <a:t>return</a:t>
            </a:r>
          </a:p>
          <a:p>
            <a:r>
              <a:rPr lang="en-US" sz="6000" dirty="0"/>
              <a:t>rule</a:t>
            </a:r>
          </a:p>
          <a:p>
            <a:r>
              <a:rPr lang="en-US" sz="6000" dirty="0"/>
              <a:t>when</a:t>
            </a:r>
          </a:p>
        </p:txBody>
      </p:sp>
    </p:spTree>
    <p:extLst>
      <p:ext uri="{BB962C8B-B14F-4D97-AF65-F5344CB8AC3E}">
        <p14:creationId xmlns:p14="http://schemas.microsoft.com/office/powerpoint/2010/main" val="213999480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Pre-declared Identifiers</a:t>
            </a:r>
          </a:p>
        </p:txBody>
      </p:sp>
      <p:sp>
        <p:nvSpPr>
          <p:cNvPr id="2" name="Text Placeholder 1">
            <a:extLst>
              <a:ext uri="{FF2B5EF4-FFF2-40B4-BE49-F238E27FC236}">
                <a16:creationId xmlns:a16="http://schemas.microsoft.com/office/drawing/2014/main" id="{86C4ADC1-11BD-E141-9C8D-5715AAF3B488}"/>
              </a:ext>
            </a:extLst>
          </p:cNvPr>
          <p:cNvSpPr>
            <a:spLocks noGrp="1"/>
          </p:cNvSpPr>
          <p:nvPr>
            <p:ph type="body" sz="half" idx="1"/>
          </p:nvPr>
        </p:nvSpPr>
        <p:spPr>
          <a:xfrm>
            <a:off x="1451869" y="3211882"/>
            <a:ext cx="10477501" cy="9347671"/>
          </a:xfrm>
        </p:spPr>
        <p:txBody>
          <a:bodyPr>
            <a:normAutofit fontScale="92500" lnSpcReduction="20000"/>
          </a:bodyPr>
          <a:lstStyle/>
          <a:p>
            <a:pPr marL="0" indent="0">
              <a:buNone/>
            </a:pPr>
            <a:r>
              <a:rPr lang="en-US" sz="6000" dirty="0"/>
              <a:t>Constants:</a:t>
            </a:r>
          </a:p>
          <a:p>
            <a:r>
              <a:rPr lang="en-US" sz="6000" dirty="0"/>
              <a:t>false</a:t>
            </a:r>
          </a:p>
          <a:p>
            <a:r>
              <a:rPr lang="en-US" sz="6000" dirty="0"/>
              <a:t>true</a:t>
            </a:r>
          </a:p>
          <a:p>
            <a:r>
              <a:rPr lang="en-US" sz="6000" dirty="0">
                <a:solidFill>
                  <a:srgbClr val="FF0000"/>
                </a:solidFill>
              </a:rPr>
              <a:t>null</a:t>
            </a:r>
          </a:p>
          <a:p>
            <a:r>
              <a:rPr lang="en-US" sz="6000" dirty="0">
                <a:solidFill>
                  <a:srgbClr val="FF0000"/>
                </a:solidFill>
              </a:rPr>
              <a:t>undefined</a:t>
            </a:r>
          </a:p>
          <a:p>
            <a:endParaRPr lang="en-US" sz="6000" dirty="0"/>
          </a:p>
          <a:p>
            <a:pPr marL="0" indent="0">
              <a:buNone/>
            </a:pPr>
            <a:r>
              <a:rPr lang="en-US" sz="6000" dirty="0"/>
              <a:t>Type Conversion Functions:</a:t>
            </a:r>
          </a:p>
          <a:p>
            <a:r>
              <a:rPr lang="en-US" sz="6000" dirty="0"/>
              <a:t>bool</a:t>
            </a:r>
          </a:p>
          <a:p>
            <a:r>
              <a:rPr lang="en-US" sz="6000" dirty="0"/>
              <a:t>float</a:t>
            </a:r>
          </a:p>
          <a:p>
            <a:r>
              <a:rPr lang="en-US" sz="6000" dirty="0"/>
              <a:t>int</a:t>
            </a:r>
          </a:p>
          <a:p>
            <a:r>
              <a:rPr lang="en-US" sz="6000" dirty="0"/>
              <a:t>string</a:t>
            </a:r>
          </a:p>
          <a:p>
            <a:endParaRPr lang="en-US" sz="6000" dirty="0"/>
          </a:p>
        </p:txBody>
      </p:sp>
      <p:sp>
        <p:nvSpPr>
          <p:cNvPr id="5" name="Text Placeholder 4">
            <a:extLst>
              <a:ext uri="{FF2B5EF4-FFF2-40B4-BE49-F238E27FC236}">
                <a16:creationId xmlns:a16="http://schemas.microsoft.com/office/drawing/2014/main" id="{5CF3AAA1-9758-F84B-88A2-679946E206D6}"/>
              </a:ext>
            </a:extLst>
          </p:cNvPr>
          <p:cNvSpPr>
            <a:spLocks noGrp="1"/>
          </p:cNvSpPr>
          <p:nvPr>
            <p:ph type="body" sz="half" idx="14"/>
          </p:nvPr>
        </p:nvSpPr>
        <p:spPr>
          <a:xfrm>
            <a:off x="12473123" y="3211881"/>
            <a:ext cx="10477501" cy="8890472"/>
          </a:xfrm>
        </p:spPr>
        <p:txBody>
          <a:bodyPr>
            <a:normAutofit/>
          </a:bodyPr>
          <a:lstStyle/>
          <a:p>
            <a:pPr marL="0" indent="0">
              <a:buNone/>
            </a:pPr>
            <a:r>
              <a:rPr lang="en-US" sz="6000" dirty="0"/>
              <a:t>Other Builtin Functions:</a:t>
            </a:r>
          </a:p>
          <a:p>
            <a:r>
              <a:rPr lang="en-US" sz="5600" dirty="0"/>
              <a:t>append</a:t>
            </a:r>
          </a:p>
          <a:p>
            <a:r>
              <a:rPr lang="en-US" sz="5600" dirty="0"/>
              <a:t>delete</a:t>
            </a:r>
          </a:p>
          <a:p>
            <a:r>
              <a:rPr lang="en-US" sz="5600" dirty="0"/>
              <a:t>error</a:t>
            </a:r>
          </a:p>
          <a:p>
            <a:r>
              <a:rPr lang="en-US" sz="5600" dirty="0"/>
              <a:t>keys</a:t>
            </a:r>
          </a:p>
          <a:p>
            <a:r>
              <a:rPr lang="en-US" sz="5600" dirty="0"/>
              <a:t>length</a:t>
            </a:r>
          </a:p>
          <a:p>
            <a:r>
              <a:rPr lang="en-US" sz="5600" dirty="0"/>
              <a:t>print</a:t>
            </a:r>
          </a:p>
          <a:p>
            <a:r>
              <a:rPr lang="en-US" sz="5600" dirty="0"/>
              <a:t>range</a:t>
            </a:r>
          </a:p>
          <a:p>
            <a:r>
              <a:rPr lang="en-US" sz="5600" dirty="0"/>
              <a:t>values</a:t>
            </a:r>
          </a:p>
          <a:p>
            <a:endParaRPr lang="en-US" sz="6000" dirty="0"/>
          </a:p>
        </p:txBody>
      </p:sp>
    </p:spTree>
    <p:extLst>
      <p:ext uri="{BB962C8B-B14F-4D97-AF65-F5344CB8AC3E}">
        <p14:creationId xmlns:p14="http://schemas.microsoft.com/office/powerpoint/2010/main" val="194009248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pPr marL="22225" indent="0">
              <a:buNone/>
            </a:pPr>
            <a:r>
              <a:rPr lang="en-US" b="1" dirty="0"/>
              <a:t>Arithmetic: +</a:t>
            </a:r>
            <a:r>
              <a:rPr lang="en-US" dirty="0"/>
              <a:t>, </a:t>
            </a:r>
            <a:r>
              <a:rPr lang="en-US" b="1" dirty="0"/>
              <a:t>-</a:t>
            </a:r>
            <a:r>
              <a:rPr lang="en-US" dirty="0"/>
              <a:t>, </a:t>
            </a:r>
            <a:r>
              <a:rPr lang="en-US" b="1" dirty="0"/>
              <a:t>*</a:t>
            </a:r>
            <a:r>
              <a:rPr lang="en-US" dirty="0"/>
              <a:t>, </a:t>
            </a:r>
            <a:r>
              <a:rPr lang="en-US" b="1" dirty="0"/>
              <a:t>/</a:t>
            </a:r>
            <a:r>
              <a:rPr lang="en-US" dirty="0"/>
              <a:t>, and </a:t>
            </a:r>
            <a:r>
              <a:rPr lang="en-US" b="1" dirty="0"/>
              <a:t>%</a:t>
            </a:r>
            <a:r>
              <a:rPr lang="en-US" dirty="0"/>
              <a:t> (remainder)</a:t>
            </a:r>
          </a:p>
          <a:p>
            <a:pPr marL="22225" indent="0">
              <a:buNone/>
            </a:pPr>
            <a:r>
              <a:rPr lang="en-US" b="1" dirty="0"/>
              <a:t>p and q</a:t>
            </a:r>
            <a:r>
              <a:rPr lang="en-US" dirty="0"/>
              <a:t>	p and q must both be true</a:t>
            </a:r>
          </a:p>
          <a:p>
            <a:pPr marL="22225" indent="0">
              <a:buNone/>
            </a:pPr>
            <a:r>
              <a:rPr lang="en-US" b="1" dirty="0"/>
              <a:t>p or q</a:t>
            </a:r>
            <a:r>
              <a:rPr lang="en-US" dirty="0"/>
              <a:t>	at least one of them must be true</a:t>
            </a:r>
          </a:p>
          <a:p>
            <a:pPr marL="22225" indent="0">
              <a:buNone/>
            </a:pPr>
            <a:r>
              <a:rPr lang="en-US" b="1" dirty="0"/>
              <a:t>p xor q</a:t>
            </a:r>
            <a:r>
              <a:rPr lang="en-US" dirty="0"/>
              <a:t>	exactly one of them must be true</a:t>
            </a:r>
          </a:p>
          <a:p>
            <a:pPr marL="22225" indent="0">
              <a:buNone/>
            </a:pPr>
            <a:r>
              <a:rPr lang="en-US" b="1" dirty="0"/>
              <a:t>!p</a:t>
            </a:r>
            <a:r>
              <a:rPr lang="en-US" dirty="0"/>
              <a:t>		p is false</a:t>
            </a:r>
          </a:p>
          <a:p>
            <a:pPr marL="22225" indent="0">
              <a:buNone/>
            </a:pPr>
            <a:r>
              <a:rPr lang="en-US" b="1" dirty="0"/>
              <a:t>not p</a:t>
            </a:r>
            <a:r>
              <a:rPr lang="en-US" dirty="0"/>
              <a:t>		p is false</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Numerical and Logical Operators</a:t>
            </a:r>
          </a:p>
        </p:txBody>
      </p:sp>
    </p:spTree>
    <p:extLst>
      <p:ext uri="{BB962C8B-B14F-4D97-AF65-F5344CB8AC3E}">
        <p14:creationId xmlns:p14="http://schemas.microsoft.com/office/powerpoint/2010/main" val="168326299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ABA2B1-4B1F-964A-94B5-3D9392BA6114}"/>
              </a:ext>
            </a:extLst>
          </p:cNvPr>
          <p:cNvSpPr>
            <a:spLocks noGrp="1"/>
          </p:cNvSpPr>
          <p:nvPr>
            <p:ph type="body" idx="1"/>
          </p:nvPr>
        </p:nvSpPr>
        <p:spPr/>
        <p:txBody>
          <a:bodyPr>
            <a:normAutofit/>
          </a:bodyPr>
          <a:lstStyle/>
          <a:p>
            <a:r>
              <a:rPr lang="en-US" dirty="0"/>
              <a:t>There are two versions of the Sentinel for Terraform workshop:</a:t>
            </a:r>
          </a:p>
          <a:p>
            <a:pPr lvl="1"/>
            <a:r>
              <a:rPr lang="en-US" dirty="0"/>
              <a:t>An older version, </a:t>
            </a:r>
            <a:r>
              <a:rPr lang="en-US" b="1" dirty="0"/>
              <a:t>v1</a:t>
            </a:r>
            <a:r>
              <a:rPr lang="en-US" dirty="0"/>
              <a:t>, uses the older v1 versions of the Terraform Sentinel imports tfplan, tfstate, and tfconfig, which can be used with both Terraform 0.11 and 0.12.</a:t>
            </a:r>
          </a:p>
          <a:p>
            <a:pPr lvl="1"/>
            <a:r>
              <a:rPr lang="en-US" dirty="0"/>
              <a:t>This newer version, </a:t>
            </a:r>
            <a:r>
              <a:rPr lang="en-US" b="1" dirty="0"/>
              <a:t>v2</a:t>
            </a:r>
            <a:r>
              <a:rPr lang="en-US" dirty="0"/>
              <a:t>, uses the v2 versions of those imports, tfplan/v2, tfstate/v2, and tfconfig/v2, which can only be used with Terraform 0.12 and higher. It also uses </a:t>
            </a:r>
            <a:r>
              <a:rPr lang="en-US" dirty="0">
                <a:hlinkClick r:id="rId3"/>
              </a:rPr>
              <a:t>Sentinel Modules</a:t>
            </a:r>
            <a:r>
              <a:rPr lang="en-US" dirty="0"/>
              <a:t>.</a:t>
            </a:r>
          </a:p>
          <a:p>
            <a:r>
              <a:rPr lang="en-US" dirty="0"/>
              <a:t>Use the v1 versions of the slides and </a:t>
            </a:r>
            <a:r>
              <a:rPr lang="en-US" dirty="0">
                <a:hlinkClick r:id="rId4"/>
              </a:rPr>
              <a:t>Instruqt track</a:t>
            </a:r>
            <a:r>
              <a:rPr lang="en-US" dirty="0"/>
              <a:t> if you are still using Terraform 0.11 or are not yet ready to adopt the new v2 imports.</a:t>
            </a:r>
          </a:p>
          <a:p>
            <a:r>
              <a:rPr lang="en-US" dirty="0"/>
              <a:t>Otherwise, use the v2 versions of the slides and </a:t>
            </a:r>
            <a:r>
              <a:rPr lang="en-US" dirty="0">
                <a:hlinkClick r:id="rId5"/>
              </a:rPr>
              <a:t>Instruqt track</a:t>
            </a:r>
            <a:r>
              <a:rPr lang="en-US" dirty="0"/>
              <a:t>.</a:t>
            </a:r>
          </a:p>
        </p:txBody>
      </p:sp>
      <p:sp>
        <p:nvSpPr>
          <p:cNvPr id="3" name="Title 2">
            <a:extLst>
              <a:ext uri="{FF2B5EF4-FFF2-40B4-BE49-F238E27FC236}">
                <a16:creationId xmlns:a16="http://schemas.microsoft.com/office/drawing/2014/main" id="{992047EC-478A-6E4D-9702-A891C793A693}"/>
              </a:ext>
            </a:extLst>
          </p:cNvPr>
          <p:cNvSpPr>
            <a:spLocks noGrp="1"/>
          </p:cNvSpPr>
          <p:nvPr>
            <p:ph type="title"/>
          </p:nvPr>
        </p:nvSpPr>
        <p:spPr/>
        <p:txBody>
          <a:bodyPr/>
          <a:lstStyle/>
          <a:p>
            <a:r>
              <a:rPr lang="en-US" dirty="0"/>
              <a:t>Versions of this Workshop</a:t>
            </a:r>
          </a:p>
        </p:txBody>
      </p:sp>
    </p:spTree>
    <p:extLst>
      <p:ext uri="{BB962C8B-B14F-4D97-AF65-F5344CB8AC3E}">
        <p14:creationId xmlns:p14="http://schemas.microsoft.com/office/powerpoint/2010/main" val="720926566"/>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B31CCE5-B4A2-0949-AE94-EB96AC53ED61}"/>
              </a:ext>
            </a:extLst>
          </p:cNvPr>
          <p:cNvSpPr>
            <a:spLocks noGrp="1"/>
          </p:cNvSpPr>
          <p:nvPr>
            <p:ph type="body" idx="1"/>
          </p:nvPr>
        </p:nvSpPr>
        <p:spPr/>
        <p:txBody>
          <a:bodyPr>
            <a:normAutofit/>
          </a:bodyPr>
          <a:lstStyle/>
          <a:p>
            <a:r>
              <a:rPr lang="en-US" dirty="0"/>
              <a:t>Sentinel applies </a:t>
            </a:r>
            <a:r>
              <a:rPr lang="en-US" b="1" dirty="0"/>
              <a:t>Short-Circuit Logic</a:t>
            </a:r>
            <a:r>
              <a:rPr lang="en-US" dirty="0"/>
              <a:t> for compound boolean expressions like </a:t>
            </a:r>
            <a:r>
              <a:rPr lang="en-US" b="1" dirty="0">
                <a:latin typeface="Verdana" panose="020B0604030504040204" pitchFamily="34" charset="0"/>
                <a:ea typeface="Verdana" panose="020B0604030504040204" pitchFamily="34" charset="0"/>
                <a:cs typeface="Verdana" panose="020B0604030504040204" pitchFamily="34" charset="0"/>
              </a:rPr>
              <a:t>p and q</a:t>
            </a:r>
            <a:r>
              <a:rPr lang="en-US" dirty="0">
                <a:latin typeface="Verdana" panose="020B0604030504040204" pitchFamily="34" charset="0"/>
                <a:ea typeface="Verdana" panose="020B0604030504040204" pitchFamily="34" charset="0"/>
                <a:cs typeface="Verdana" panose="020B0604030504040204" pitchFamily="34" charset="0"/>
              </a:rPr>
              <a:t> and </a:t>
            </a:r>
            <a:r>
              <a:rPr lang="en-US" b="1" dirty="0">
                <a:latin typeface="Verdana" panose="020B0604030504040204" pitchFamily="34" charset="0"/>
                <a:ea typeface="Verdana" panose="020B0604030504040204" pitchFamily="34" charset="0"/>
                <a:cs typeface="Verdana" panose="020B0604030504040204" pitchFamily="34" charset="0"/>
              </a:rPr>
              <a:t>(a and b) or c</a:t>
            </a:r>
            <a:r>
              <a:rPr lang="en-US" dirty="0">
                <a:latin typeface="Verdana" panose="020B0604030504040204" pitchFamily="34" charset="0"/>
                <a:ea typeface="Verdana" panose="020B0604030504040204" pitchFamily="34" charset="0"/>
                <a:cs typeface="Verdana" panose="020B0604030504040204" pitchFamily="34" charset="0"/>
              </a:rPr>
              <a:t>:</a:t>
            </a:r>
          </a:p>
          <a:p>
            <a:r>
              <a:rPr lang="en-US" dirty="0"/>
              <a:t>This means that Sentinel does not evaluate all conditions further to the right if it already knows the final answer.</a:t>
            </a:r>
          </a:p>
          <a:p>
            <a:pPr lvl="1"/>
            <a:r>
              <a:rPr lang="en-US" dirty="0"/>
              <a:t>So, if </a:t>
            </a:r>
            <a:r>
              <a:rPr lang="en-US" b="1" dirty="0"/>
              <a:t>p</a:t>
            </a:r>
            <a:r>
              <a:rPr lang="en-US" dirty="0"/>
              <a:t> is false, it does not evaluate </a:t>
            </a:r>
            <a:r>
              <a:rPr lang="en-US" b="1" dirty="0"/>
              <a:t>q</a:t>
            </a:r>
            <a:r>
              <a:rPr lang="en-US" dirty="0"/>
              <a:t> since </a:t>
            </a:r>
            <a:r>
              <a:rPr lang="en-US" b="1" dirty="0"/>
              <a:t>p and q</a:t>
            </a:r>
            <a:r>
              <a:rPr lang="en-US" dirty="0"/>
              <a:t> is already false.</a:t>
            </a:r>
          </a:p>
          <a:p>
            <a:pPr lvl="1"/>
            <a:r>
              <a:rPr lang="en-US" dirty="0"/>
              <a:t>If </a:t>
            </a:r>
            <a:r>
              <a:rPr lang="en-US" b="1" dirty="0"/>
              <a:t>a</a:t>
            </a:r>
            <a:r>
              <a:rPr lang="en-US" dirty="0"/>
              <a:t> and </a:t>
            </a:r>
            <a:r>
              <a:rPr lang="en-US" b="1" dirty="0"/>
              <a:t>b</a:t>
            </a:r>
            <a:r>
              <a:rPr lang="en-US" dirty="0"/>
              <a:t> are both true, it does not evaluate </a:t>
            </a:r>
            <a:r>
              <a:rPr lang="en-US" b="1" dirty="0"/>
              <a:t>c</a:t>
            </a:r>
            <a:r>
              <a:rPr lang="en-US" dirty="0"/>
              <a:t> since </a:t>
            </a:r>
            <a:r>
              <a:rPr lang="en-US" b="1" dirty="0"/>
              <a:t>(a and b) or c</a:t>
            </a:r>
            <a:r>
              <a:rPr lang="en-US" dirty="0"/>
              <a:t> is already true.</a:t>
            </a:r>
          </a:p>
          <a:p>
            <a:pPr lvl="1"/>
            <a:r>
              <a:rPr lang="en-US" dirty="0"/>
              <a:t>If </a:t>
            </a:r>
            <a:r>
              <a:rPr lang="en-US" b="1" dirty="0"/>
              <a:t>a</a:t>
            </a:r>
            <a:r>
              <a:rPr lang="en-US" dirty="0"/>
              <a:t> is false, it does not evaluate </a:t>
            </a:r>
            <a:r>
              <a:rPr lang="en-US" b="1" dirty="0"/>
              <a:t>b</a:t>
            </a:r>
            <a:r>
              <a:rPr lang="en-US" dirty="0"/>
              <a:t> since </a:t>
            </a:r>
            <a:r>
              <a:rPr lang="en-US" b="1" dirty="0"/>
              <a:t>a and b</a:t>
            </a:r>
            <a:r>
              <a:rPr lang="en-US" dirty="0"/>
              <a:t> is already false, but it </a:t>
            </a:r>
            <a:r>
              <a:rPr lang="en-US" i="1" dirty="0"/>
              <a:t>does</a:t>
            </a:r>
            <a:r>
              <a:rPr lang="en-US" dirty="0"/>
              <a:t> evaluate </a:t>
            </a:r>
            <a:r>
              <a:rPr lang="en-US" b="1" dirty="0"/>
              <a:t>c</a:t>
            </a:r>
            <a:r>
              <a:rPr lang="en-US" dirty="0"/>
              <a:t> since </a:t>
            </a:r>
            <a:r>
              <a:rPr lang="en-US" b="1" dirty="0"/>
              <a:t>(a and b) or c</a:t>
            </a:r>
            <a:r>
              <a:rPr lang="en-US" dirty="0"/>
              <a:t> could still be true or false, depending on the value of </a:t>
            </a:r>
            <a:r>
              <a:rPr lang="en-US" b="1" dirty="0"/>
              <a:t>c</a:t>
            </a:r>
            <a:r>
              <a:rPr lang="en-US" dirty="0"/>
              <a:t>.</a:t>
            </a:r>
          </a:p>
          <a:p>
            <a:endParaRPr lang="en-US" dirty="0"/>
          </a:p>
        </p:txBody>
      </p:sp>
      <p:sp>
        <p:nvSpPr>
          <p:cNvPr id="4" name="Title 3">
            <a:extLst>
              <a:ext uri="{FF2B5EF4-FFF2-40B4-BE49-F238E27FC236}">
                <a16:creationId xmlns:a16="http://schemas.microsoft.com/office/drawing/2014/main" id="{91FB6EA0-E856-2A44-8C49-E0BC08A95D99}"/>
              </a:ext>
            </a:extLst>
          </p:cNvPr>
          <p:cNvSpPr>
            <a:spLocks noGrp="1"/>
          </p:cNvSpPr>
          <p:nvPr>
            <p:ph type="title"/>
          </p:nvPr>
        </p:nvSpPr>
        <p:spPr/>
        <p:txBody>
          <a:bodyPr/>
          <a:lstStyle/>
          <a:p>
            <a:r>
              <a:rPr lang="en-US" dirty="0"/>
              <a:t>Sentinel's Short-Circuit Logic</a:t>
            </a:r>
          </a:p>
        </p:txBody>
      </p:sp>
    </p:spTree>
    <p:extLst>
      <p:ext uri="{BB962C8B-B14F-4D97-AF65-F5344CB8AC3E}">
        <p14:creationId xmlns:p14="http://schemas.microsoft.com/office/powerpoint/2010/main" val="70635119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lstStyle/>
          <a:p>
            <a:pPr marL="22225" indent="0">
              <a:buNone/>
            </a:pPr>
            <a:r>
              <a:rPr lang="en-US" b="1" dirty="0"/>
              <a:t>==		</a:t>
            </a:r>
            <a:r>
              <a:rPr lang="en-US" dirty="0"/>
              <a:t>equal to</a:t>
            </a:r>
          </a:p>
          <a:p>
            <a:pPr marL="22225" indent="0">
              <a:buNone/>
            </a:pPr>
            <a:r>
              <a:rPr lang="en-US" b="1" dirty="0"/>
              <a:t>!=		</a:t>
            </a:r>
            <a:r>
              <a:rPr lang="en-US" dirty="0"/>
              <a:t>not equal to</a:t>
            </a:r>
          </a:p>
          <a:p>
            <a:pPr marL="22225" indent="0">
              <a:buNone/>
            </a:pPr>
            <a:r>
              <a:rPr lang="en-US" b="1" dirty="0"/>
              <a:t>&lt;		</a:t>
            </a:r>
            <a:r>
              <a:rPr lang="en-US" dirty="0"/>
              <a:t>less than</a:t>
            </a:r>
          </a:p>
          <a:p>
            <a:pPr marL="22225" indent="0">
              <a:buNone/>
            </a:pPr>
            <a:r>
              <a:rPr lang="en-US" b="1" dirty="0"/>
              <a:t>&lt;=		</a:t>
            </a:r>
            <a:r>
              <a:rPr lang="en-US" dirty="0"/>
              <a:t>less than or equal to</a:t>
            </a:r>
          </a:p>
          <a:p>
            <a:pPr marL="22225" indent="0">
              <a:buNone/>
            </a:pPr>
            <a:r>
              <a:rPr lang="en-US" b="1" dirty="0"/>
              <a:t>&gt;		</a:t>
            </a:r>
            <a:r>
              <a:rPr lang="en-US" dirty="0"/>
              <a:t>greater than</a:t>
            </a:r>
          </a:p>
          <a:p>
            <a:pPr marL="22225" indent="0">
              <a:buNone/>
            </a:pPr>
            <a:r>
              <a:rPr lang="en-US" b="1" dirty="0"/>
              <a:t>&gt;=		</a:t>
            </a:r>
            <a:r>
              <a:rPr lang="en-US" dirty="0"/>
              <a:t>greater than or equal to</a:t>
            </a:r>
          </a:p>
          <a:p>
            <a:pPr marL="22225" indent="0">
              <a:buNone/>
            </a:pPr>
            <a:r>
              <a:rPr lang="en-US" b="1" dirty="0"/>
              <a:t>is		</a:t>
            </a:r>
            <a:r>
              <a:rPr lang="en-US" dirty="0"/>
              <a:t>equal to</a:t>
            </a:r>
          </a:p>
          <a:p>
            <a:pPr marL="22225" indent="0">
              <a:buNone/>
            </a:pPr>
            <a:r>
              <a:rPr lang="en-US" b="1" dirty="0"/>
              <a:t>is not	</a:t>
            </a:r>
            <a:r>
              <a:rPr lang="en-US" dirty="0"/>
              <a:t>not equal to</a:t>
            </a:r>
          </a:p>
          <a:p>
            <a:endParaRPr lang="en-US" dirty="0"/>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Comparison Operators</a:t>
            </a:r>
          </a:p>
        </p:txBody>
      </p:sp>
    </p:spTree>
    <p:extLst>
      <p:ext uri="{BB962C8B-B14F-4D97-AF65-F5344CB8AC3E}">
        <p14:creationId xmlns:p14="http://schemas.microsoft.com/office/powerpoint/2010/main" val="296329557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lstStyle/>
          <a:p>
            <a:pPr marL="22225" indent="0">
              <a:buNone/>
            </a:pPr>
            <a:r>
              <a:rPr lang="en-US" b="1" dirty="0"/>
              <a:t>1 </a:t>
            </a:r>
            <a:r>
              <a:rPr lang="en-US" b="1" dirty="0">
                <a:solidFill>
                  <a:schemeClr val="bg1"/>
                </a:solidFill>
              </a:rPr>
              <a:t>in</a:t>
            </a:r>
            <a:r>
              <a:rPr lang="en-US" b="1" dirty="0"/>
              <a:t> [1, 2, 3]		</a:t>
            </a:r>
            <a:r>
              <a:rPr lang="en-US" dirty="0"/>
              <a:t>Means that 1 is in the list</a:t>
            </a:r>
          </a:p>
          <a:p>
            <a:pPr marL="22225" indent="0">
              <a:buNone/>
            </a:pPr>
            <a:r>
              <a:rPr lang="en-US" b="1" dirty="0"/>
              <a:t>[1, 2, 3] </a:t>
            </a:r>
            <a:r>
              <a:rPr lang="en-US" b="1" dirty="0">
                <a:solidFill>
                  <a:schemeClr val="bg1"/>
                </a:solidFill>
              </a:rPr>
              <a:t>contains</a:t>
            </a:r>
            <a:r>
              <a:rPr lang="en-US" b="1" dirty="0"/>
              <a:t> 2</a:t>
            </a:r>
            <a:r>
              <a:rPr lang="en-US" dirty="0"/>
              <a:t>	Means that the list contains 2.		</a:t>
            </a:r>
          </a:p>
          <a:p>
            <a:pPr marL="22225" indent="0">
              <a:buNone/>
            </a:pPr>
            <a:endParaRPr lang="en-US" dirty="0"/>
          </a:p>
          <a:p>
            <a:pPr marL="22225" indent="0">
              <a:buNone/>
            </a:pPr>
            <a:r>
              <a:rPr lang="en-US" dirty="0"/>
              <a:t>You can also use </a:t>
            </a:r>
            <a:r>
              <a:rPr lang="en-US" b="1" dirty="0"/>
              <a:t>not in</a:t>
            </a:r>
            <a:r>
              <a:rPr lang="en-US" dirty="0"/>
              <a:t> and </a:t>
            </a:r>
            <a:r>
              <a:rPr lang="en-US" b="1" dirty="0"/>
              <a:t>not contains</a:t>
            </a:r>
            <a:r>
              <a:rPr lang="en-US" dirty="0"/>
              <a:t>.</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Set Operators</a:t>
            </a:r>
          </a:p>
        </p:txBody>
      </p:sp>
    </p:spTree>
    <p:extLst>
      <p:ext uri="{BB962C8B-B14F-4D97-AF65-F5344CB8AC3E}">
        <p14:creationId xmlns:p14="http://schemas.microsoft.com/office/powerpoint/2010/main" val="150466111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The </a:t>
            </a:r>
            <a:r>
              <a:rPr lang="en-US" b="1" dirty="0"/>
              <a:t>matches</a:t>
            </a:r>
            <a:r>
              <a:rPr lang="en-US" dirty="0"/>
              <a:t> operator tests if a string matches a regular expression.</a:t>
            </a:r>
          </a:p>
          <a:p>
            <a:r>
              <a:rPr lang="en-US" dirty="0"/>
              <a:t>Examples:</a:t>
            </a:r>
          </a:p>
          <a:p>
            <a:pPr lvl="1"/>
            <a:r>
              <a:rPr lang="en-US" b="1" dirty="0"/>
              <a:t>"test" matches "^te"			</a:t>
            </a:r>
            <a:r>
              <a:rPr lang="en-US" dirty="0"/>
              <a:t># true</a:t>
            </a:r>
          </a:p>
          <a:p>
            <a:pPr lvl="1"/>
            <a:r>
              <a:rPr lang="en-US" b="1" dirty="0"/>
              <a:t>"1352" matches "[0-9]*"</a:t>
            </a:r>
            <a:r>
              <a:rPr lang="en-US" dirty="0"/>
              <a:t>		# true</a:t>
            </a:r>
          </a:p>
          <a:p>
            <a:pPr lvl="1"/>
            <a:r>
              <a:rPr lang="en-US" b="1" dirty="0"/>
              <a:t>"123A" matches "[0-9]*"		</a:t>
            </a:r>
            <a:r>
              <a:rPr lang="en-US" dirty="0"/>
              <a:t># false</a:t>
            </a:r>
          </a:p>
          <a:p>
            <a:pPr lvl="1"/>
            <a:r>
              <a:rPr lang="en-US" b="1" dirty="0"/>
              <a:t>"xyz.com matches ".*\.com"</a:t>
            </a:r>
            <a:r>
              <a:rPr lang="en-US" dirty="0"/>
              <a:t>		# true</a:t>
            </a:r>
          </a:p>
          <a:p>
            <a:endParaRPr lang="en-US" dirty="0"/>
          </a:p>
          <a:p>
            <a:r>
              <a:rPr lang="en-US" dirty="0"/>
              <a:t>The </a:t>
            </a:r>
            <a:r>
              <a:rPr lang="en-US" b="1" dirty="0"/>
              <a:t>strings import</a:t>
            </a:r>
            <a:r>
              <a:rPr lang="en-US" dirty="0"/>
              <a:t> can also be used to determine if a string has a specific prefix or suffix</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The Sentinel Matches Operator</a:t>
            </a:r>
          </a:p>
        </p:txBody>
      </p:sp>
    </p:spTree>
    <p:extLst>
      <p:ext uri="{BB962C8B-B14F-4D97-AF65-F5344CB8AC3E}">
        <p14:creationId xmlns:p14="http://schemas.microsoft.com/office/powerpoint/2010/main" val="282586076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The </a:t>
            </a:r>
            <a:r>
              <a:rPr lang="en-US" b="1" dirty="0"/>
              <a:t>else</a:t>
            </a:r>
            <a:r>
              <a:rPr lang="en-US" dirty="0"/>
              <a:t> operator converts the </a:t>
            </a:r>
            <a:r>
              <a:rPr lang="en-US" dirty="0">
                <a:latin typeface="Courier" pitchFamily="2" charset="0"/>
              </a:rPr>
              <a:t>undefined</a:t>
            </a:r>
            <a:r>
              <a:rPr lang="en-US" dirty="0"/>
              <a:t> value to something else.</a:t>
            </a:r>
          </a:p>
          <a:p>
            <a:r>
              <a:rPr lang="en-US" dirty="0"/>
              <a:t>If a number is </a:t>
            </a:r>
            <a:r>
              <a:rPr lang="en-US" dirty="0">
                <a:latin typeface="Courier" pitchFamily="2" charset="0"/>
              </a:rPr>
              <a:t>undefined</a:t>
            </a:r>
            <a:r>
              <a:rPr lang="en-US" dirty="0"/>
              <a:t>, you might convert it to 0</a:t>
            </a:r>
          </a:p>
          <a:p>
            <a:pPr lvl="1"/>
            <a:r>
              <a:rPr lang="en-US" dirty="0">
                <a:latin typeface="Courier" pitchFamily="2" charset="0"/>
              </a:rPr>
              <a:t>(memory </a:t>
            </a:r>
            <a:r>
              <a:rPr lang="en-US" dirty="0">
                <a:solidFill>
                  <a:srgbClr val="FF0000"/>
                </a:solidFill>
                <a:latin typeface="Courier" pitchFamily="2" charset="0"/>
              </a:rPr>
              <a:t>else 0</a:t>
            </a:r>
            <a:r>
              <a:rPr lang="en-US" dirty="0">
                <a:solidFill>
                  <a:schemeClr val="accent1">
                    <a:lumMod val="75000"/>
                  </a:schemeClr>
                </a:solidFill>
                <a:latin typeface="Courier" pitchFamily="2" charset="0"/>
              </a:rPr>
              <a:t>)</a:t>
            </a:r>
            <a:r>
              <a:rPr lang="en-US" dirty="0">
                <a:latin typeface="Courier" pitchFamily="2" charset="0"/>
              </a:rPr>
              <a:t> &lt;= 2048</a:t>
            </a:r>
          </a:p>
          <a:p>
            <a:r>
              <a:rPr lang="en-US" dirty="0"/>
              <a:t>If a boolean is </a:t>
            </a:r>
            <a:r>
              <a:rPr lang="en-US" dirty="0">
                <a:latin typeface="Courier" pitchFamily="2" charset="0"/>
              </a:rPr>
              <a:t>undefined</a:t>
            </a:r>
            <a:r>
              <a:rPr lang="en-US" dirty="0"/>
              <a:t>, you might convert it to </a:t>
            </a:r>
            <a:r>
              <a:rPr lang="en-US" dirty="0">
                <a:latin typeface="Courier" pitchFamily="2" charset="0"/>
              </a:rPr>
              <a:t>true</a:t>
            </a:r>
            <a:r>
              <a:rPr lang="en-US" dirty="0"/>
              <a:t> or </a:t>
            </a:r>
            <a:r>
              <a:rPr lang="en-US" dirty="0">
                <a:latin typeface="Courier" pitchFamily="2" charset="0"/>
              </a:rPr>
              <a:t>false</a:t>
            </a:r>
            <a:r>
              <a:rPr lang="en-US" dirty="0"/>
              <a:t>.</a:t>
            </a:r>
          </a:p>
          <a:p>
            <a:pPr lvl="1"/>
            <a:r>
              <a:rPr lang="en-US" dirty="0">
                <a:latin typeface="Courier" pitchFamily="2" charset="0"/>
              </a:rPr>
              <a:t>(memory &lt;= 2048) </a:t>
            </a:r>
            <a:r>
              <a:rPr lang="en-US" dirty="0">
                <a:solidFill>
                  <a:srgbClr val="FF0000"/>
                </a:solidFill>
                <a:latin typeface="Courier" pitchFamily="2" charset="0"/>
              </a:rPr>
              <a:t>else false</a:t>
            </a:r>
          </a:p>
          <a:p>
            <a:r>
              <a:rPr lang="en-US" dirty="0"/>
              <a:t>If a list is </a:t>
            </a:r>
            <a:r>
              <a:rPr lang="en-US" dirty="0">
                <a:latin typeface="Courier" pitchFamily="2" charset="0"/>
              </a:rPr>
              <a:t>undefined</a:t>
            </a:r>
            <a:r>
              <a:rPr lang="en-US" dirty="0"/>
              <a:t>, you might convert it to the empty list, </a:t>
            </a:r>
            <a:r>
              <a:rPr lang="en-US" dirty="0">
                <a:latin typeface="Verdana" panose="020B0604030504040204" pitchFamily="34" charset="0"/>
                <a:ea typeface="Verdana" panose="020B0604030504040204" pitchFamily="34" charset="0"/>
                <a:cs typeface="Verdana" panose="020B0604030504040204" pitchFamily="34" charset="0"/>
              </a:rPr>
              <a:t>[]</a:t>
            </a:r>
            <a:r>
              <a:rPr lang="en-US" dirty="0"/>
              <a:t>.</a:t>
            </a:r>
          </a:p>
          <a:p>
            <a:pPr lvl="1"/>
            <a:r>
              <a:rPr lang="en-US" dirty="0">
                <a:latin typeface="Courier" pitchFamily="2" charset="0"/>
              </a:rPr>
              <a:t>keys(</a:t>
            </a:r>
            <a:r>
              <a:rPr lang="en-US" dirty="0"/>
              <a:t>tfplan.resource_changes</a:t>
            </a:r>
            <a:r>
              <a:rPr lang="en-US" dirty="0">
                <a:latin typeface="Courier" pitchFamily="2" charset="0"/>
              </a:rPr>
              <a:t>) </a:t>
            </a:r>
            <a:r>
              <a:rPr lang="en-US" dirty="0">
                <a:solidFill>
                  <a:srgbClr val="FF0000"/>
                </a:solidFill>
                <a:latin typeface="Courier" pitchFamily="2" charset="0"/>
              </a:rPr>
              <a:t>else []</a:t>
            </a:r>
          </a:p>
          <a:p>
            <a:r>
              <a:rPr lang="en-US" dirty="0"/>
              <a:t>If a map is </a:t>
            </a:r>
            <a:r>
              <a:rPr lang="en-US" dirty="0">
                <a:latin typeface="Courier" pitchFamily="2" charset="0"/>
              </a:rPr>
              <a:t>undefined</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dirty="0">
                <a:latin typeface="Verdana" panose="020B0604030504040204" pitchFamily="34" charset="0"/>
                <a:ea typeface="Verdana" panose="020B0604030504040204" pitchFamily="34" charset="0"/>
                <a:cs typeface="Verdana" panose="020B0604030504040204" pitchFamily="34" charset="0"/>
              </a:rPr>
              <a:t>you might convert it to the empty map, {}</a:t>
            </a:r>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a:t>
            </a:r>
          </a:p>
          <a:p>
            <a:pPr lvl="1"/>
            <a:r>
              <a:rPr lang="en-US" dirty="0">
                <a:solidFill>
                  <a:schemeClr val="bg1"/>
                </a:solidFill>
                <a:latin typeface="Courier" pitchFamily="2" charset="0"/>
              </a:rPr>
              <a:t>allEC2Instances </a:t>
            </a:r>
            <a:r>
              <a:rPr lang="en-US" dirty="0">
                <a:solidFill>
                  <a:srgbClr val="FF0000"/>
                </a:solidFill>
                <a:latin typeface="Courier" pitchFamily="2" charset="0"/>
              </a:rPr>
              <a:t>else {}</a:t>
            </a:r>
          </a:p>
          <a:p>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Note that the </a:t>
            </a:r>
            <a:r>
              <a:rPr lang="en-US" dirty="0">
                <a:solidFill>
                  <a:schemeClr val="tx2"/>
                </a:solidFill>
                <a:latin typeface="Courier" pitchFamily="2" charset="0"/>
                <a:ea typeface="Verdana" panose="020B0604030504040204" pitchFamily="34" charset="0"/>
                <a:cs typeface="Verdana" panose="020B0604030504040204" pitchFamily="34" charset="0"/>
              </a:rPr>
              <a:t>else</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operator does not affect </a:t>
            </a:r>
            <a:r>
              <a:rPr lang="en-US" dirty="0">
                <a:solidFill>
                  <a:schemeClr val="tx2"/>
                </a:solidFill>
                <a:latin typeface="Courier" pitchFamily="2" charset="0"/>
                <a:ea typeface="Verdana" panose="020B0604030504040204" pitchFamily="34" charset="0"/>
                <a:cs typeface="Verdana" panose="020B0604030504040204" pitchFamily="34" charset="0"/>
              </a:rPr>
              <a:t>null</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p>
          <a:p>
            <a:pPr marL="22225" indent="0">
              <a:buNone/>
            </a:pPr>
            <a:endParaRPr lang="en-US" dirty="0"/>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The Sentinel Else Operator</a:t>
            </a:r>
          </a:p>
        </p:txBody>
      </p:sp>
    </p:spTree>
    <p:extLst>
      <p:ext uri="{BB962C8B-B14F-4D97-AF65-F5344CB8AC3E}">
        <p14:creationId xmlns:p14="http://schemas.microsoft.com/office/powerpoint/2010/main" val="1314450884"/>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a:bodyPr>
          <a:lstStyle/>
          <a:p>
            <a:r>
              <a:rPr lang="en-US" dirty="0"/>
              <a:t>A Sentinel </a:t>
            </a:r>
            <a:r>
              <a:rPr lang="en-US" b="1" dirty="0"/>
              <a:t>for</a:t>
            </a:r>
            <a:r>
              <a:rPr lang="en-US" dirty="0"/>
              <a:t> loop iterates over a collection.</a:t>
            </a:r>
          </a:p>
          <a:p>
            <a:r>
              <a:rPr lang="en-US" dirty="0"/>
              <a:t>Each for loop uses the </a:t>
            </a:r>
            <a:r>
              <a:rPr lang="en-US" b="1" dirty="0"/>
              <a:t>as</a:t>
            </a:r>
            <a:r>
              <a:rPr lang="en-US" dirty="0"/>
              <a:t> keyword to define one or two iterator variables.</a:t>
            </a:r>
          </a:p>
          <a:p>
            <a:r>
              <a:rPr lang="en-US" dirty="0"/>
              <a:t>When iterating over a list, the first variable is assigned the index and the second variable is assigned the value.</a:t>
            </a:r>
          </a:p>
          <a:p>
            <a:pPr lvl="1"/>
            <a:r>
              <a:rPr lang="en-US" dirty="0"/>
              <a:t>If only one iterator variable is specified, it is assigned the value.</a:t>
            </a:r>
          </a:p>
          <a:p>
            <a:r>
              <a:rPr lang="en-US" dirty="0"/>
              <a:t>When iterating over a map, the first variable is assigned the key and the second variable is assigned the value.</a:t>
            </a:r>
          </a:p>
          <a:p>
            <a:pPr lvl="1"/>
            <a:r>
              <a:rPr lang="en-US" dirty="0"/>
              <a:t>If only one iterator variable is specified, it is assigned the key.</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For Loops</a:t>
            </a:r>
          </a:p>
        </p:txBody>
      </p:sp>
    </p:spTree>
    <p:extLst>
      <p:ext uri="{BB962C8B-B14F-4D97-AF65-F5344CB8AC3E}">
        <p14:creationId xmlns:p14="http://schemas.microsoft.com/office/powerpoint/2010/main" val="3165286513"/>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lnSpcReduction="10000"/>
          </a:bodyPr>
          <a:lstStyle/>
          <a:p>
            <a:r>
              <a:rPr lang="en-US" dirty="0"/>
              <a:t>This example iterates over a list with one variable (for the values).</a:t>
            </a:r>
          </a:p>
          <a:p>
            <a:pPr marL="589416" lvl="2" indent="0">
              <a:buNone/>
            </a:pPr>
            <a:r>
              <a:rPr lang="en-US" dirty="0">
                <a:latin typeface="Courier" pitchFamily="2" charset="0"/>
              </a:rPr>
              <a:t>count = 0</a:t>
            </a:r>
          </a:p>
          <a:p>
            <a:pPr marL="589416" lvl="2" indent="0">
              <a:buNone/>
            </a:pPr>
            <a:r>
              <a:rPr lang="en-US" dirty="0">
                <a:latin typeface="Courier" pitchFamily="2" charset="0"/>
              </a:rPr>
              <a:t>for [1, 2, 3] as num { </a:t>
            </a:r>
          </a:p>
          <a:p>
            <a:pPr marL="589416" lvl="2" indent="0">
              <a:buNone/>
            </a:pPr>
            <a:r>
              <a:rPr lang="en-US" dirty="0">
                <a:latin typeface="Courier" pitchFamily="2" charset="0"/>
              </a:rPr>
              <a:t>  count += num</a:t>
            </a:r>
          </a:p>
          <a:p>
            <a:pPr marL="589416" lvl="2" indent="0">
              <a:buNone/>
            </a:pPr>
            <a:r>
              <a:rPr lang="en-US" dirty="0">
                <a:latin typeface="Courier" pitchFamily="2" charset="0"/>
              </a:rPr>
              <a:t>}</a:t>
            </a:r>
          </a:p>
          <a:p>
            <a:pPr marL="857250" lvl="1" indent="-571500"/>
            <a:r>
              <a:rPr lang="en-US" dirty="0">
                <a:latin typeface="Verdana" panose="020B0604030504040204" pitchFamily="34" charset="0"/>
                <a:ea typeface="Verdana" panose="020B0604030504040204" pitchFamily="34" charset="0"/>
                <a:cs typeface="Verdana" panose="020B0604030504040204" pitchFamily="34" charset="0"/>
              </a:rPr>
              <a:t>The count will equal 6.</a:t>
            </a:r>
          </a:p>
          <a:p>
            <a:pPr marL="690563" indent="-571500"/>
            <a:r>
              <a:rPr lang="en-US" dirty="0">
                <a:latin typeface="Verdana" panose="020B0604030504040204" pitchFamily="34" charset="0"/>
                <a:ea typeface="Verdana" panose="020B0604030504040204" pitchFamily="34" charset="0"/>
                <a:cs typeface="Verdana" panose="020B0604030504040204" pitchFamily="34" charset="0"/>
              </a:rPr>
              <a:t>This example iterates over a map with two variables:</a:t>
            </a:r>
          </a:p>
          <a:p>
            <a:pPr marL="589416" lvl="2" indent="0">
              <a:buNone/>
            </a:pPr>
            <a:r>
              <a:rPr lang="en-US" dirty="0">
                <a:latin typeface="Courier" pitchFamily="2" charset="0"/>
              </a:rPr>
              <a:t>data = { "a": 12, "b": 32 }</a:t>
            </a:r>
          </a:p>
          <a:p>
            <a:pPr marL="589416" lvl="2" indent="0">
              <a:buNone/>
            </a:pPr>
            <a:r>
              <a:rPr lang="en-US" dirty="0">
                <a:latin typeface="Courier" pitchFamily="2" charset="0"/>
                <a:ea typeface="Verdana" panose="020B0604030504040204" pitchFamily="34" charset="0"/>
                <a:cs typeface="Verdana" panose="020B0604030504040204" pitchFamily="34" charset="0"/>
              </a:rPr>
              <a:t>for data as k, v {</a:t>
            </a:r>
          </a:p>
          <a:p>
            <a:pPr marL="589416" lvl="2" indent="0">
              <a:buNone/>
            </a:pPr>
            <a:r>
              <a:rPr lang="en-US" dirty="0">
                <a:latin typeface="Courier" pitchFamily="2" charset="0"/>
                <a:ea typeface="Verdana" panose="020B0604030504040204" pitchFamily="34" charset="0"/>
                <a:cs typeface="Verdana" panose="020B0604030504040204" pitchFamily="34" charset="0"/>
              </a:rPr>
              <a:t>  sum += v</a:t>
            </a:r>
          </a:p>
          <a:p>
            <a:pPr marL="589416" lvl="2" indent="0">
              <a:buNone/>
            </a:pPr>
            <a:r>
              <a:rPr lang="en-US" dirty="0">
                <a:latin typeface="Courier" pitchFamily="2" charset="0"/>
                <a:ea typeface="Verdana" panose="020B0604030504040204" pitchFamily="34" charset="0"/>
                <a:cs typeface="Verdana" panose="020B0604030504040204" pitchFamily="34" charset="0"/>
              </a:rPr>
              <a:t>}</a:t>
            </a:r>
          </a:p>
          <a:p>
            <a:pPr marL="857250" lvl="1" indent="-571500"/>
            <a:r>
              <a:rPr lang="en-US" dirty="0">
                <a:latin typeface="Verdana" panose="020B0604030504040204" pitchFamily="34" charset="0"/>
                <a:ea typeface="Verdana" panose="020B0604030504040204" pitchFamily="34" charset="0"/>
                <a:cs typeface="Verdana" panose="020B0604030504040204" pitchFamily="34" charset="0"/>
              </a:rPr>
              <a:t>The sum will equal 44.</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For Loop Examples</a:t>
            </a:r>
          </a:p>
        </p:txBody>
      </p:sp>
    </p:spTree>
    <p:extLst>
      <p:ext uri="{BB962C8B-B14F-4D97-AF65-F5344CB8AC3E}">
        <p14:creationId xmlns:p14="http://schemas.microsoft.com/office/powerpoint/2010/main" val="264709804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lnSpcReduction="10000"/>
          </a:bodyPr>
          <a:lstStyle/>
          <a:p>
            <a:r>
              <a:rPr lang="en-US" dirty="0"/>
              <a:t>The </a:t>
            </a:r>
            <a:r>
              <a:rPr lang="en-US" b="1" dirty="0"/>
              <a:t>all</a:t>
            </a:r>
            <a:r>
              <a:rPr lang="en-US" dirty="0"/>
              <a:t> and </a:t>
            </a:r>
            <a:r>
              <a:rPr lang="en-US" b="1" dirty="0"/>
              <a:t>any</a:t>
            </a:r>
            <a:r>
              <a:rPr lang="en-US" dirty="0"/>
              <a:t> expressions are are used like loops, but they are actually quantifier expressions that apply boolean expressions to collections. They return </a:t>
            </a:r>
            <a:r>
              <a:rPr lang="en-US" dirty="0">
                <a:latin typeface="Courier" pitchFamily="2" charset="0"/>
              </a:rPr>
              <a:t>true</a:t>
            </a:r>
            <a:r>
              <a:rPr lang="en-US" dirty="0"/>
              <a:t> or </a:t>
            </a:r>
            <a:r>
              <a:rPr lang="en-US" dirty="0">
                <a:latin typeface="Courier" pitchFamily="2" charset="0"/>
              </a:rPr>
              <a:t>false</a:t>
            </a:r>
            <a:r>
              <a:rPr lang="en-US" dirty="0"/>
              <a:t>.</a:t>
            </a:r>
          </a:p>
          <a:p>
            <a:r>
              <a:rPr lang="en-US" dirty="0"/>
              <a:t>The </a:t>
            </a:r>
            <a:r>
              <a:rPr lang="en-US" dirty="0">
                <a:latin typeface="Courier" pitchFamily="2" charset="0"/>
              </a:rPr>
              <a:t>all</a:t>
            </a:r>
            <a:r>
              <a:rPr lang="en-US" dirty="0"/>
              <a:t> expression is a universal quantifier asserting that a boolean expression must be true for all items of a collection.</a:t>
            </a:r>
          </a:p>
          <a:p>
            <a:r>
              <a:rPr lang="en-US" dirty="0"/>
              <a:t>The </a:t>
            </a:r>
            <a:r>
              <a:rPr lang="en-US" dirty="0">
                <a:latin typeface="Courier" pitchFamily="2" charset="0"/>
              </a:rPr>
              <a:t>any</a:t>
            </a:r>
            <a:r>
              <a:rPr lang="en-US" dirty="0"/>
              <a:t> expression is an existential quantifier asserting that a boolean expression must be true for at least one item in a collection.</a:t>
            </a:r>
          </a:p>
          <a:p>
            <a:r>
              <a:rPr lang="en-US" dirty="0"/>
              <a:t>It used to be common to use </a:t>
            </a:r>
            <a:r>
              <a:rPr lang="en-US" dirty="0">
                <a:latin typeface="Courier" pitchFamily="2" charset="0"/>
                <a:ea typeface="Verdana" panose="020B0604030504040204" pitchFamily="34" charset="0"/>
                <a:cs typeface="Verdana" panose="020B0604030504040204" pitchFamily="34" charset="0"/>
              </a:rPr>
              <a:t>all</a:t>
            </a:r>
            <a:r>
              <a:rPr lang="en-US" dirty="0"/>
              <a:t> expressions in Sentinel rules, but it is better to use </a:t>
            </a:r>
            <a:r>
              <a:rPr lang="en-US" dirty="0">
                <a:latin typeface="Courier" pitchFamily="2" charset="0"/>
              </a:rPr>
              <a:t>for</a:t>
            </a:r>
            <a:r>
              <a:rPr lang="en-US" dirty="0"/>
              <a:t> loops in functions called before the main rule.</a:t>
            </a:r>
          </a:p>
          <a:p>
            <a:r>
              <a:rPr lang="en-US" dirty="0"/>
              <a:t>This allows your policies to report all violations in a single shot.</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The Sentinel </a:t>
            </a:r>
            <a:r>
              <a:rPr lang="en-US" dirty="0">
                <a:latin typeface="Courier" pitchFamily="2" charset="0"/>
              </a:rPr>
              <a:t>all</a:t>
            </a:r>
            <a:r>
              <a:rPr lang="en-US" dirty="0"/>
              <a:t> and </a:t>
            </a:r>
            <a:r>
              <a:rPr lang="en-US" dirty="0">
                <a:latin typeface="Courier" pitchFamily="2" charset="0"/>
              </a:rPr>
              <a:t>any</a:t>
            </a:r>
            <a:r>
              <a:rPr lang="en-US" dirty="0"/>
              <a:t> Expressions</a:t>
            </a:r>
          </a:p>
        </p:txBody>
      </p:sp>
    </p:spTree>
    <p:extLst>
      <p:ext uri="{BB962C8B-B14F-4D97-AF65-F5344CB8AC3E}">
        <p14:creationId xmlns:p14="http://schemas.microsoft.com/office/powerpoint/2010/main" val="2351215661"/>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The </a:t>
            </a:r>
            <a:r>
              <a:rPr lang="en-US" b="1" dirty="0"/>
              <a:t>filter</a:t>
            </a:r>
            <a:r>
              <a:rPr lang="en-US" dirty="0"/>
              <a:t> expression is also a quantifier expression that applies boolean expressions to collections.</a:t>
            </a:r>
          </a:p>
          <a:p>
            <a:r>
              <a:rPr lang="en-US" dirty="0"/>
              <a:t>However, instead of returning </a:t>
            </a:r>
            <a:r>
              <a:rPr lang="en-US" dirty="0">
                <a:latin typeface="Courier" pitchFamily="2" charset="0"/>
              </a:rPr>
              <a:t>true</a:t>
            </a:r>
            <a:r>
              <a:rPr lang="en-US" dirty="0"/>
              <a:t> or </a:t>
            </a:r>
            <a:r>
              <a:rPr lang="en-US" dirty="0">
                <a:latin typeface="Courier" pitchFamily="2" charset="0"/>
              </a:rPr>
              <a:t>false</a:t>
            </a:r>
            <a:r>
              <a:rPr lang="en-US" dirty="0"/>
              <a:t>, it returns a sub-collection of the original collection consisting of those items for which the boolean expression was true.</a:t>
            </a:r>
          </a:p>
          <a:p>
            <a:r>
              <a:rPr lang="en-US" dirty="0"/>
              <a:t>The </a:t>
            </a:r>
            <a:r>
              <a:rPr lang="en-US" dirty="0">
                <a:latin typeface="Courier" pitchFamily="2" charset="0"/>
              </a:rPr>
              <a:t>filter</a:t>
            </a:r>
            <a:r>
              <a:rPr lang="en-US" dirty="0"/>
              <a:t> expression is useful with the Terraform Sentinel v2 imports since their collections were designed to be used with it.</a:t>
            </a:r>
          </a:p>
          <a:p>
            <a:r>
              <a:rPr lang="en-US" dirty="0"/>
              <a:t>We'll see an example of this later.</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The Sentinel </a:t>
            </a:r>
            <a:r>
              <a:rPr lang="en-US" dirty="0">
                <a:latin typeface="Courier" pitchFamily="2" charset="0"/>
              </a:rPr>
              <a:t>filter</a:t>
            </a:r>
            <a:r>
              <a:rPr lang="en-US" dirty="0"/>
              <a:t> Expression</a:t>
            </a:r>
          </a:p>
        </p:txBody>
      </p:sp>
    </p:spTree>
    <p:extLst>
      <p:ext uri="{BB962C8B-B14F-4D97-AF65-F5344CB8AC3E}">
        <p14:creationId xmlns:p14="http://schemas.microsoft.com/office/powerpoint/2010/main" val="4228083720"/>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a:bodyPr>
          <a:lstStyle/>
          <a:p>
            <a:r>
              <a:rPr lang="en-US" dirty="0"/>
              <a:t>This example tests if </a:t>
            </a:r>
            <a:r>
              <a:rPr lang="en-US" dirty="0">
                <a:latin typeface="Courier" pitchFamily="2" charset="0"/>
              </a:rPr>
              <a:t>v</a:t>
            </a:r>
            <a:r>
              <a:rPr lang="en-US" dirty="0"/>
              <a:t> is defined and equal to </a:t>
            </a:r>
            <a:r>
              <a:rPr lang="en-US" dirty="0">
                <a:latin typeface="Courier" pitchFamily="2" charset="0"/>
              </a:rPr>
              <a:t>value</a:t>
            </a:r>
            <a:r>
              <a:rPr lang="en-US" dirty="0"/>
              <a:t>:</a:t>
            </a:r>
          </a:p>
          <a:p>
            <a:endParaRPr lang="en-US" dirty="0">
              <a:latin typeface="Courier" pitchFamily="2" charset="0"/>
            </a:endParaRPr>
          </a:p>
          <a:p>
            <a:pPr marL="589416" lvl="2" indent="0">
              <a:buNone/>
            </a:pPr>
            <a:r>
              <a:rPr lang="en-US" sz="4800" dirty="0">
                <a:latin typeface="Courier" pitchFamily="2" charset="0"/>
              </a:rPr>
              <a:t>if v else null is null { </a:t>
            </a:r>
          </a:p>
          <a:p>
            <a:pPr marL="589416" lvl="2" indent="0">
              <a:buNone/>
            </a:pPr>
            <a:r>
              <a:rPr lang="en-US" sz="4800" dirty="0">
                <a:latin typeface="Courier" pitchFamily="2" charset="0"/>
              </a:rPr>
              <a:t>  print(v, "was not defined")</a:t>
            </a:r>
          </a:p>
          <a:p>
            <a:pPr marL="589416" lvl="2" indent="0">
              <a:buNone/>
            </a:pPr>
            <a:r>
              <a:rPr lang="en-US" sz="4800" dirty="0">
                <a:latin typeface="Courier" pitchFamily="2" charset="0"/>
              </a:rPr>
              <a:t>} else if v is not value {</a:t>
            </a:r>
          </a:p>
          <a:p>
            <a:pPr marL="589416" lvl="2" indent="0">
              <a:buNone/>
            </a:pPr>
            <a:r>
              <a:rPr lang="en-US" sz="4800" dirty="0">
                <a:latin typeface="Courier" pitchFamily="2" charset="0"/>
              </a:rPr>
              <a:t>  print(v, "is not equal to the required value", value)</a:t>
            </a:r>
          </a:p>
          <a:p>
            <a:pPr marL="589416" lvl="2" indent="0">
              <a:buNone/>
            </a:pPr>
            <a:r>
              <a:rPr lang="en-US" sz="4800" dirty="0">
                <a:latin typeface="Courier" pitchFamily="2" charset="0"/>
              </a:rPr>
              <a:t>} else {</a:t>
            </a:r>
          </a:p>
          <a:p>
            <a:pPr marL="589416" lvl="2" indent="0">
              <a:buNone/>
            </a:pPr>
            <a:r>
              <a:rPr lang="en-US" sz="4800" dirty="0">
                <a:latin typeface="Courier" pitchFamily="2" charset="0"/>
              </a:rPr>
              <a:t>  print(v, "has the desired value", value)</a:t>
            </a:r>
          </a:p>
          <a:p>
            <a:pPr marL="589416" lvl="2" indent="0">
              <a:buNone/>
            </a:pPr>
            <a:r>
              <a:rPr lang="en-US" sz="4800" dirty="0">
                <a:latin typeface="Courier" pitchFamily="2" charset="0"/>
              </a:rPr>
              <a:t>}</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The Sentinel If/Else Conditional</a:t>
            </a:r>
          </a:p>
        </p:txBody>
      </p:sp>
    </p:spTree>
    <p:extLst>
      <p:ext uri="{BB962C8B-B14F-4D97-AF65-F5344CB8AC3E}">
        <p14:creationId xmlns:p14="http://schemas.microsoft.com/office/powerpoint/2010/main" val="337675638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9110037" cy="4927600"/>
          </a:xfrm>
        </p:spPr>
        <p:txBody>
          <a:bodyPr anchor="ctr"/>
          <a:lstStyle/>
          <a:p>
            <a:r>
              <a:rPr lang="en-US" dirty="0"/>
              <a:t>Sentinel in Terraform Cloud and Terraform Enterprise</a:t>
            </a:r>
          </a:p>
        </p:txBody>
      </p:sp>
    </p:spTree>
    <p:extLst>
      <p:ext uri="{BB962C8B-B14F-4D97-AF65-F5344CB8AC3E}">
        <p14:creationId xmlns:p14="http://schemas.microsoft.com/office/powerpoint/2010/main" val="338774465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a:bodyPr>
          <a:lstStyle/>
          <a:p>
            <a:r>
              <a:rPr lang="en-US" dirty="0"/>
              <a:t>This example does different processing for different days:</a:t>
            </a:r>
          </a:p>
          <a:p>
            <a:endParaRPr lang="en-US" dirty="0">
              <a:latin typeface="Courier" pitchFamily="2" charset="0"/>
            </a:endParaRPr>
          </a:p>
          <a:p>
            <a:pPr marL="589416" lvl="2" indent="0">
              <a:buNone/>
            </a:pPr>
            <a:r>
              <a:rPr lang="en-US" sz="4800" dirty="0">
                <a:latin typeface="Courier" pitchFamily="2" charset="0"/>
              </a:rPr>
              <a:t>case day { </a:t>
            </a:r>
          </a:p>
          <a:p>
            <a:pPr marL="589416" lvl="2" indent="0">
              <a:buNone/>
            </a:pPr>
            <a:r>
              <a:rPr lang="en-US" sz="4800" dirty="0">
                <a:latin typeface="Courier" pitchFamily="2" charset="0"/>
              </a:rPr>
              <a:t>when "Saturday", "Sunday":</a:t>
            </a:r>
          </a:p>
          <a:p>
            <a:pPr marL="589416" lvl="2" indent="0">
              <a:buNone/>
            </a:pPr>
            <a:r>
              <a:rPr lang="en-US" sz="4800" dirty="0">
                <a:latin typeface="Courier" pitchFamily="2" charset="0"/>
              </a:rPr>
              <a:t>	print("Sorry, we are closed.")</a:t>
            </a:r>
          </a:p>
          <a:p>
            <a:pPr marL="589416" lvl="2" indent="0">
              <a:buNone/>
            </a:pPr>
            <a:r>
              <a:rPr lang="en-US" sz="4800" dirty="0">
                <a:latin typeface="Courier" pitchFamily="2" charset="0"/>
              </a:rPr>
              <a:t>else:</a:t>
            </a:r>
          </a:p>
          <a:p>
            <a:pPr marL="589416" lvl="2" indent="0">
              <a:buNone/>
            </a:pPr>
            <a:r>
              <a:rPr lang="en-US" sz="4800" dirty="0">
                <a:latin typeface="Courier" pitchFamily="2" charset="0"/>
              </a:rPr>
              <a:t>	print("We are open from 9am to 6pm.")</a:t>
            </a:r>
          </a:p>
          <a:p>
            <a:pPr marL="589416" lvl="2" indent="0">
              <a:buNone/>
            </a:pPr>
            <a:r>
              <a:rPr lang="en-US" sz="4800" dirty="0">
                <a:latin typeface="Courier" pitchFamily="2" charset="0"/>
              </a:rPr>
              <a:t>}</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The Sentinel Case Conditional</a:t>
            </a:r>
          </a:p>
        </p:txBody>
      </p:sp>
    </p:spTree>
    <p:extLst>
      <p:ext uri="{BB962C8B-B14F-4D97-AF65-F5344CB8AC3E}">
        <p14:creationId xmlns:p14="http://schemas.microsoft.com/office/powerpoint/2010/main" val="86552419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fontScale="92500"/>
          </a:bodyPr>
          <a:lstStyle/>
          <a:p>
            <a:r>
              <a:rPr lang="en-US" dirty="0"/>
              <a:t>Beyond the TFC Sentinel imports we already mentioned (tfplan, tfconfig, tfstate, and tfrun), you can also use these </a:t>
            </a:r>
            <a:r>
              <a:rPr lang="en-US" b="1" dirty="0"/>
              <a:t>Standard Imports</a:t>
            </a:r>
            <a:r>
              <a:rPr lang="en-US" dirty="0"/>
              <a:t>:</a:t>
            </a:r>
          </a:p>
          <a:p>
            <a:pPr lvl="1"/>
            <a:r>
              <a:rPr lang="en-US" dirty="0"/>
              <a:t>decimal</a:t>
            </a:r>
          </a:p>
          <a:p>
            <a:pPr lvl="1"/>
            <a:r>
              <a:rPr lang="en-US" dirty="0"/>
              <a:t>http</a:t>
            </a:r>
          </a:p>
          <a:p>
            <a:pPr lvl="1"/>
            <a:r>
              <a:rPr lang="en-US" dirty="0"/>
              <a:t>json</a:t>
            </a:r>
          </a:p>
          <a:p>
            <a:pPr lvl="1"/>
            <a:r>
              <a:rPr lang="en-US" dirty="0"/>
              <a:t>runtime</a:t>
            </a:r>
          </a:p>
          <a:p>
            <a:pPr lvl="1"/>
            <a:r>
              <a:rPr lang="en-US" dirty="0"/>
              <a:t>sockaddr</a:t>
            </a:r>
          </a:p>
          <a:p>
            <a:pPr lvl="1"/>
            <a:r>
              <a:rPr lang="en-US" dirty="0"/>
              <a:t>strings</a:t>
            </a:r>
          </a:p>
          <a:p>
            <a:pPr lvl="1"/>
            <a:r>
              <a:rPr lang="en-US" dirty="0"/>
              <a:t>time</a:t>
            </a:r>
          </a:p>
          <a:p>
            <a:pPr lvl="1"/>
            <a:r>
              <a:rPr lang="en-US" dirty="0"/>
              <a:t>types</a:t>
            </a:r>
          </a:p>
          <a:p>
            <a:pPr lvl="1"/>
            <a:r>
              <a:rPr lang="en-US" dirty="0"/>
              <a:t>units</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Standard Sentinel Imports</a:t>
            </a:r>
          </a:p>
        </p:txBody>
      </p:sp>
    </p:spTree>
    <p:extLst>
      <p:ext uri="{BB962C8B-B14F-4D97-AF65-F5344CB8AC3E}">
        <p14:creationId xmlns:p14="http://schemas.microsoft.com/office/powerpoint/2010/main" val="134532367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Check if a string has a prefix: </a:t>
            </a:r>
            <a:r>
              <a:rPr lang="en-US" dirty="0">
                <a:latin typeface="Courier" pitchFamily="2" charset="0"/>
              </a:rPr>
              <a:t>strings.has_prefix(s, prefix)</a:t>
            </a:r>
          </a:p>
          <a:p>
            <a:r>
              <a:rPr lang="en-US" dirty="0"/>
              <a:t>Check if a string has a suffix: </a:t>
            </a:r>
            <a:r>
              <a:rPr lang="en-US" dirty="0">
                <a:latin typeface="Courier" pitchFamily="2" charset="0"/>
              </a:rPr>
              <a:t>strings.has_suffix(s, suffix)</a:t>
            </a:r>
            <a:endParaRPr lang="en-US" dirty="0"/>
          </a:p>
          <a:p>
            <a:r>
              <a:rPr lang="en-US" dirty="0"/>
              <a:t>Check the type of a Sentinel object: </a:t>
            </a:r>
            <a:r>
              <a:rPr lang="en-US" dirty="0">
                <a:latin typeface="Courier" pitchFamily="2" charset="0"/>
              </a:rPr>
              <a:t>types.type_of(obj)</a:t>
            </a:r>
          </a:p>
          <a:p>
            <a:r>
              <a:rPr lang="en-US" dirty="0"/>
              <a:t>Make external calls to API endpoints:</a:t>
            </a:r>
          </a:p>
          <a:p>
            <a:pPr lvl="1"/>
            <a:r>
              <a:rPr lang="en-US" dirty="0">
                <a:latin typeface="Courier" pitchFamily="2" charset="0"/>
              </a:rPr>
              <a:t>response = http.get("https://example.hashicorp.com")</a:t>
            </a:r>
          </a:p>
          <a:p>
            <a:r>
              <a:rPr lang="en-US" dirty="0"/>
              <a:t>Convert a JSON object to a Sentinel structure:</a:t>
            </a:r>
          </a:p>
          <a:p>
            <a:pPr lvl="1"/>
            <a:r>
              <a:rPr lang="en-US" dirty="0">
                <a:latin typeface="Courier" pitchFamily="2" charset="0"/>
              </a:rPr>
              <a:t>json.unmarshal(response.body)</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Common Operations of the Standard Imports</a:t>
            </a:r>
          </a:p>
        </p:txBody>
      </p:sp>
    </p:spTree>
    <p:extLst>
      <p:ext uri="{BB962C8B-B14F-4D97-AF65-F5344CB8AC3E}">
        <p14:creationId xmlns:p14="http://schemas.microsoft.com/office/powerpoint/2010/main" val="1657014956"/>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lnSpcReduction="10000"/>
          </a:bodyPr>
          <a:lstStyle/>
          <a:p>
            <a:r>
              <a:rPr lang="en-US" dirty="0"/>
              <a:t>A Sentinel </a:t>
            </a:r>
            <a:r>
              <a:rPr lang="en-US" b="1" dirty="0"/>
              <a:t>Function</a:t>
            </a:r>
            <a:r>
              <a:rPr lang="en-US" dirty="0"/>
              <a:t> is declared with the </a:t>
            </a:r>
            <a:r>
              <a:rPr lang="en-US" b="1" dirty="0"/>
              <a:t>func</a:t>
            </a:r>
            <a:r>
              <a:rPr lang="en-US" dirty="0"/>
              <a:t> keyword.</a:t>
            </a:r>
          </a:p>
          <a:p>
            <a:pPr marL="589416" lvl="2" indent="0">
              <a:buNone/>
            </a:pPr>
            <a:r>
              <a:rPr lang="en-US" dirty="0">
                <a:latin typeface="Courier" pitchFamily="2" charset="0"/>
              </a:rPr>
              <a:t>find_resources = </a:t>
            </a:r>
            <a:r>
              <a:rPr lang="en-US" dirty="0">
                <a:solidFill>
                  <a:srgbClr val="FF0000"/>
                </a:solidFill>
                <a:latin typeface="Courier" pitchFamily="2" charset="0"/>
              </a:rPr>
              <a:t>func</a:t>
            </a:r>
            <a:r>
              <a:rPr lang="en-US" dirty="0">
                <a:latin typeface="Courier" pitchFamily="2" charset="0"/>
              </a:rPr>
              <a:t>(resource_type) {</a:t>
            </a:r>
          </a:p>
          <a:p>
            <a:pPr marL="589416" lvl="2" indent="0">
              <a:buNone/>
            </a:pPr>
            <a:r>
              <a:rPr lang="en-US" dirty="0">
                <a:latin typeface="Courier" pitchFamily="2" charset="0"/>
              </a:rPr>
              <a:t>  # Do something and use the parameter</a:t>
            </a:r>
          </a:p>
          <a:p>
            <a:pPr marL="589416" lvl="2" indent="0">
              <a:buNone/>
            </a:pPr>
            <a:r>
              <a:rPr lang="en-US" dirty="0">
                <a:latin typeface="Courier" pitchFamily="2" charset="0"/>
              </a:rPr>
              <a:t>  return true</a:t>
            </a:r>
          </a:p>
          <a:p>
            <a:pPr marL="589416" lvl="2" indent="0">
              <a:buNone/>
            </a:pPr>
            <a:r>
              <a:rPr lang="en-US" dirty="0">
                <a:latin typeface="Courier" pitchFamily="2" charset="0"/>
              </a:rPr>
              <a:t>}</a:t>
            </a:r>
          </a:p>
          <a:p>
            <a:r>
              <a:rPr lang="en-US" dirty="0"/>
              <a:t>Each function has a name such as </a:t>
            </a:r>
            <a:r>
              <a:rPr lang="en-US" dirty="0">
                <a:solidFill>
                  <a:srgbClr val="FF0000"/>
                </a:solidFill>
                <a:latin typeface="Courier" pitchFamily="2" charset="0"/>
              </a:rPr>
              <a:t>find_resources</a:t>
            </a:r>
            <a:r>
              <a:rPr lang="en-US" dirty="0"/>
              <a:t>.</a:t>
            </a:r>
          </a:p>
          <a:p>
            <a:r>
              <a:rPr lang="en-US" dirty="0"/>
              <a:t>Each function can have zero or more parameters.</a:t>
            </a:r>
          </a:p>
          <a:p>
            <a:pPr lvl="1"/>
            <a:r>
              <a:rPr lang="en-US" dirty="0"/>
              <a:t>The function above has the single parameter, </a:t>
            </a:r>
            <a:r>
              <a:rPr lang="en-US" dirty="0">
                <a:solidFill>
                  <a:srgbClr val="FF0000"/>
                </a:solidFill>
                <a:latin typeface="Courier" pitchFamily="2" charset="0"/>
              </a:rPr>
              <a:t>resource_type</a:t>
            </a:r>
          </a:p>
          <a:p>
            <a:r>
              <a:rPr lang="en-US" dirty="0"/>
              <a:t>Every function must return a value such as </a:t>
            </a:r>
            <a:r>
              <a:rPr lang="en-US" dirty="0">
                <a:solidFill>
                  <a:srgbClr val="FF0000"/>
                </a:solidFill>
                <a:latin typeface="Courier" pitchFamily="2" charset="0"/>
              </a:rPr>
              <a:t>true</a:t>
            </a:r>
            <a:r>
              <a:rPr lang="en-US" dirty="0"/>
              <a:t>.</a:t>
            </a:r>
          </a:p>
          <a:p>
            <a:r>
              <a:rPr lang="en-US" dirty="0"/>
              <a:t>A call to this function could look like:</a:t>
            </a:r>
          </a:p>
          <a:p>
            <a:pPr lvl="1"/>
            <a:r>
              <a:rPr lang="en-US" dirty="0">
                <a:latin typeface="Courier" pitchFamily="2" charset="0"/>
              </a:rPr>
              <a:t>s3_buckets = </a:t>
            </a:r>
            <a:r>
              <a:rPr lang="en-US" dirty="0">
                <a:solidFill>
                  <a:srgbClr val="FF0000"/>
                </a:solidFill>
                <a:latin typeface="Courier" pitchFamily="2" charset="0"/>
              </a:rPr>
              <a:t>find_resources("aws_s3_bucket")</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Functions</a:t>
            </a:r>
          </a:p>
        </p:txBody>
      </p:sp>
    </p:spTree>
    <p:extLst>
      <p:ext uri="{BB962C8B-B14F-4D97-AF65-F5344CB8AC3E}">
        <p14:creationId xmlns:p14="http://schemas.microsoft.com/office/powerpoint/2010/main" val="3626595239"/>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lnSpcReduction="10000"/>
          </a:bodyPr>
          <a:lstStyle/>
          <a:p>
            <a:r>
              <a:rPr lang="en-US" dirty="0"/>
              <a:t>Sentinel includes some useful </a:t>
            </a:r>
            <a:r>
              <a:rPr lang="en-US" b="1" dirty="0"/>
              <a:t>Builtin Function</a:t>
            </a:r>
            <a:r>
              <a:rPr lang="en-US" dirty="0"/>
              <a:t>s:</a:t>
            </a:r>
          </a:p>
          <a:p>
            <a:pPr lvl="1"/>
            <a:r>
              <a:rPr lang="en-US" b="1" dirty="0">
                <a:latin typeface="Courier" pitchFamily="2" charset="0"/>
              </a:rPr>
              <a:t>append</a:t>
            </a:r>
            <a:r>
              <a:rPr lang="en-US" dirty="0"/>
              <a:t>		Appends a value to the end of a list</a:t>
            </a:r>
          </a:p>
          <a:p>
            <a:pPr lvl="1"/>
            <a:r>
              <a:rPr lang="en-US" b="1" dirty="0">
                <a:latin typeface="Courier" pitchFamily="2" charset="0"/>
              </a:rPr>
              <a:t>delete</a:t>
            </a:r>
            <a:r>
              <a:rPr lang="en-US" dirty="0"/>
              <a:t>		Deletes an element from a map</a:t>
            </a:r>
          </a:p>
          <a:p>
            <a:pPr lvl="1"/>
            <a:r>
              <a:rPr lang="en-US" b="1" dirty="0">
                <a:latin typeface="Courier" pitchFamily="2" charset="0"/>
              </a:rPr>
              <a:t>error</a:t>
            </a:r>
            <a:r>
              <a:rPr lang="en-US" dirty="0"/>
              <a:t>		Immediately exit with an error message</a:t>
            </a:r>
          </a:p>
          <a:p>
            <a:pPr lvl="1"/>
            <a:r>
              <a:rPr lang="en-US" b="1" dirty="0">
                <a:latin typeface="Courier" pitchFamily="2" charset="0"/>
              </a:rPr>
              <a:t>keys</a:t>
            </a:r>
            <a:r>
              <a:rPr lang="en-US" dirty="0"/>
              <a:t>		Returns the keys of a map</a:t>
            </a:r>
          </a:p>
          <a:p>
            <a:pPr lvl="1"/>
            <a:r>
              <a:rPr lang="en-US" b="1" dirty="0">
                <a:latin typeface="Courier" pitchFamily="2" charset="0"/>
              </a:rPr>
              <a:t>length</a:t>
            </a:r>
            <a:r>
              <a:rPr lang="en-US" dirty="0"/>
              <a:t>		Returns the length of a collection or string</a:t>
            </a:r>
          </a:p>
          <a:p>
            <a:pPr lvl="1"/>
            <a:r>
              <a:rPr lang="en-US" b="1" dirty="0">
                <a:latin typeface="Courier" pitchFamily="2" charset="0"/>
              </a:rPr>
              <a:t>print</a:t>
            </a:r>
            <a:r>
              <a:rPr lang="en-US" dirty="0"/>
              <a:t>		Prints what you tell it to.  Always returns </a:t>
            </a:r>
            <a:r>
              <a:rPr lang="en-US" dirty="0">
                <a:latin typeface="Courier" pitchFamily="2" charset="0"/>
              </a:rPr>
              <a:t>true</a:t>
            </a:r>
            <a:r>
              <a:rPr lang="en-US" dirty="0"/>
              <a:t>.</a:t>
            </a:r>
          </a:p>
          <a:p>
            <a:pPr lvl="1"/>
            <a:r>
              <a:rPr lang="en-US" b="1" dirty="0">
                <a:latin typeface="Courier" pitchFamily="2" charset="0"/>
              </a:rPr>
              <a:t>range</a:t>
            </a:r>
            <a:r>
              <a:rPr lang="en-US" dirty="0"/>
              <a:t>		Returns a list of numbers in a range.</a:t>
            </a:r>
          </a:p>
          <a:p>
            <a:pPr lvl="1"/>
            <a:r>
              <a:rPr lang="en-US" b="1" dirty="0">
                <a:latin typeface="Courier" pitchFamily="2" charset="0"/>
              </a:rPr>
              <a:t>values</a:t>
            </a:r>
            <a:r>
              <a:rPr lang="en-US" dirty="0"/>
              <a:t>		Returns the values of a map.</a:t>
            </a:r>
          </a:p>
          <a:p>
            <a:r>
              <a:rPr lang="en-US" dirty="0"/>
              <a:t>There are also </a:t>
            </a:r>
            <a:r>
              <a:rPr lang="en-US" b="1" dirty="0"/>
              <a:t>Type Conversion</a:t>
            </a:r>
            <a:r>
              <a:rPr lang="en-US" dirty="0"/>
              <a:t> </a:t>
            </a:r>
            <a:r>
              <a:rPr lang="en-US" dirty="0">
                <a:latin typeface="Verdana" panose="020B0604030504040204" pitchFamily="34" charset="0"/>
                <a:ea typeface="Verdana" panose="020B0604030504040204" pitchFamily="34" charset="0"/>
                <a:cs typeface="Verdana" panose="020B0604030504040204" pitchFamily="34" charset="0"/>
              </a:rPr>
              <a:t>functions, </a:t>
            </a:r>
            <a:r>
              <a:rPr lang="en-US" b="1" dirty="0">
                <a:latin typeface="Verdana" panose="020B0604030504040204" pitchFamily="34" charset="0"/>
                <a:ea typeface="Verdana" panose="020B0604030504040204" pitchFamily="34" charset="0"/>
                <a:cs typeface="Verdana" panose="020B0604030504040204" pitchFamily="34" charset="0"/>
              </a:rPr>
              <a:t>bool</a:t>
            </a:r>
            <a:r>
              <a:rPr lang="en-US" dirty="0">
                <a:latin typeface="Verdana" panose="020B0604030504040204" pitchFamily="34" charset="0"/>
                <a:ea typeface="Verdana" panose="020B0604030504040204" pitchFamily="34" charset="0"/>
                <a:cs typeface="Verdana" panose="020B0604030504040204" pitchFamily="34" charset="0"/>
              </a:rPr>
              <a:t>, </a:t>
            </a:r>
            <a:r>
              <a:rPr lang="en-US" b="1" dirty="0">
                <a:latin typeface="Verdana" panose="020B0604030504040204" pitchFamily="34" charset="0"/>
                <a:ea typeface="Verdana" panose="020B0604030504040204" pitchFamily="34" charset="0"/>
                <a:cs typeface="Verdana" panose="020B0604030504040204" pitchFamily="34" charset="0"/>
              </a:rPr>
              <a:t>float</a:t>
            </a:r>
            <a:r>
              <a:rPr lang="en-US" dirty="0">
                <a:latin typeface="Verdana" panose="020B0604030504040204" pitchFamily="34" charset="0"/>
                <a:ea typeface="Verdana" panose="020B0604030504040204" pitchFamily="34" charset="0"/>
                <a:cs typeface="Verdana" panose="020B0604030504040204" pitchFamily="34" charset="0"/>
              </a:rPr>
              <a:t>, </a:t>
            </a:r>
            <a:r>
              <a:rPr lang="en-US" b="1" dirty="0">
                <a:latin typeface="Verdana" panose="020B0604030504040204" pitchFamily="34" charset="0"/>
                <a:ea typeface="Verdana" panose="020B0604030504040204" pitchFamily="34" charset="0"/>
                <a:cs typeface="Verdana" panose="020B0604030504040204" pitchFamily="34" charset="0"/>
              </a:rPr>
              <a:t>int</a:t>
            </a:r>
            <a:r>
              <a:rPr lang="en-US" dirty="0">
                <a:latin typeface="Verdana" panose="020B0604030504040204" pitchFamily="34" charset="0"/>
                <a:ea typeface="Verdana" panose="020B0604030504040204" pitchFamily="34" charset="0"/>
                <a:cs typeface="Verdana" panose="020B0604030504040204" pitchFamily="34" charset="0"/>
              </a:rPr>
              <a:t>, and </a:t>
            </a:r>
            <a:r>
              <a:rPr lang="en-US" b="1" dirty="0">
                <a:latin typeface="Verdana" panose="020B0604030504040204" pitchFamily="34" charset="0"/>
                <a:ea typeface="Verdana" panose="020B0604030504040204" pitchFamily="34" charset="0"/>
                <a:cs typeface="Verdana" panose="020B0604030504040204" pitchFamily="34" charset="0"/>
              </a:rPr>
              <a:t>string</a:t>
            </a:r>
            <a:r>
              <a:rPr lang="en-US" dirty="0">
                <a:latin typeface="Verdana" panose="020B0604030504040204" pitchFamily="34" charset="0"/>
                <a:ea typeface="Verdana" panose="020B0604030504040204" pitchFamily="34" charset="0"/>
                <a:cs typeface="Verdana" panose="020B0604030504040204" pitchFamily="34" charset="0"/>
              </a:rPr>
              <a:t>, which convert other types to their type</a:t>
            </a:r>
            <a:r>
              <a:rPr lang="en-US" dirty="0"/>
              <a:t>.</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Builtin Functions</a:t>
            </a:r>
          </a:p>
        </p:txBody>
      </p:sp>
    </p:spTree>
    <p:extLst>
      <p:ext uri="{BB962C8B-B14F-4D97-AF65-F5344CB8AC3E}">
        <p14:creationId xmlns:p14="http://schemas.microsoft.com/office/powerpoint/2010/main" val="3428961514"/>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lnSpcReduction="10000"/>
          </a:bodyPr>
          <a:lstStyle/>
          <a:p>
            <a:r>
              <a:rPr lang="en-US" dirty="0"/>
              <a:t>A Sentinel Module can define Sentinel functions and rules that can be imported into and used by Sentinel policies with a single import statement.</a:t>
            </a:r>
          </a:p>
          <a:p>
            <a:r>
              <a:rPr lang="en-US" dirty="0"/>
              <a:t>This avoids the need to paste the functions into every policy that calls them.</a:t>
            </a:r>
          </a:p>
          <a:p>
            <a:r>
              <a:rPr lang="en-US" dirty="0"/>
              <a:t>The terraform-guides repository includes 4 modules:</a:t>
            </a:r>
          </a:p>
          <a:p>
            <a:pPr lvl="1"/>
            <a:r>
              <a:rPr lang="en-US" dirty="0">
                <a:hlinkClick r:id="rId3"/>
              </a:rPr>
              <a:t>tfplan-functions.sentinel</a:t>
            </a:r>
            <a:endParaRPr lang="en-US" dirty="0"/>
          </a:p>
          <a:p>
            <a:pPr lvl="1"/>
            <a:r>
              <a:rPr lang="en-US" dirty="0">
                <a:hlinkClick r:id="rId4"/>
              </a:rPr>
              <a:t>tfstate-functions.sentinel</a:t>
            </a:r>
            <a:endParaRPr lang="en-US" dirty="0"/>
          </a:p>
          <a:p>
            <a:pPr lvl="1"/>
            <a:r>
              <a:rPr lang="en-US" dirty="0">
                <a:hlinkClick r:id="rId5"/>
              </a:rPr>
              <a:t>tfconfig-functions.sentinel</a:t>
            </a:r>
            <a:endParaRPr lang="en-US" dirty="0"/>
          </a:p>
          <a:p>
            <a:pPr lvl="1"/>
            <a:r>
              <a:rPr lang="en-US" dirty="0">
                <a:hlinkClick r:id="rId6"/>
              </a:rPr>
              <a:t>tfrun-functions.sentinel</a:t>
            </a:r>
            <a:endParaRPr lang="en-US" dirty="0"/>
          </a:p>
          <a:p>
            <a:r>
              <a:rPr lang="en-US" dirty="0"/>
              <a:t>Note that these are NOT standard functions.</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Sentinel Modules</a:t>
            </a:r>
          </a:p>
        </p:txBody>
      </p:sp>
    </p:spTree>
    <p:extLst>
      <p:ext uri="{BB962C8B-B14F-4D97-AF65-F5344CB8AC3E}">
        <p14:creationId xmlns:p14="http://schemas.microsoft.com/office/powerpoint/2010/main" val="1370420859"/>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 2:</a:t>
            </a:r>
            <a:br>
              <a:rPr lang="en-US" dirty="0"/>
            </a:br>
            <a:r>
              <a:rPr lang="en-US" dirty="0"/>
              <a:t>Applying and Testing Policies</a:t>
            </a:r>
          </a:p>
        </p:txBody>
      </p:sp>
    </p:spTree>
    <p:extLst>
      <p:ext uri="{BB962C8B-B14F-4D97-AF65-F5344CB8AC3E}">
        <p14:creationId xmlns:p14="http://schemas.microsoft.com/office/powerpoint/2010/main" val="1622406023"/>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sz="4400" dirty="0"/>
              <a:t>In the second challenge, you'll learn how to apply and test a simple Sentinel policy with the Sentinel CLI.</a:t>
            </a:r>
          </a:p>
          <a:p>
            <a:r>
              <a:rPr lang="en-US" sz="4400" dirty="0"/>
              <a:t>This will include learning about Sentinel test cases.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Challenge 2: Applying and Testing Policies</a:t>
            </a:r>
          </a:p>
        </p:txBody>
      </p:sp>
    </p:spTree>
    <p:extLst>
      <p:ext uri="{BB962C8B-B14F-4D97-AF65-F5344CB8AC3E}">
        <p14:creationId xmlns:p14="http://schemas.microsoft.com/office/powerpoint/2010/main" val="1596129806"/>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Writing and Testing Sentinel Policies for Terraform</a:t>
            </a:r>
          </a:p>
        </p:txBody>
      </p:sp>
    </p:spTree>
    <p:extLst>
      <p:ext uri="{BB962C8B-B14F-4D97-AF65-F5344CB8AC3E}">
        <p14:creationId xmlns:p14="http://schemas.microsoft.com/office/powerpoint/2010/main" val="3094625814"/>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15396FD-4163-9646-A3BC-1F0CB9E82549}"/>
              </a:ext>
            </a:extLst>
          </p:cNvPr>
          <p:cNvSpPr>
            <a:spLocks noGrp="1"/>
          </p:cNvSpPr>
          <p:nvPr>
            <p:ph type="body" idx="1"/>
          </p:nvPr>
        </p:nvSpPr>
        <p:spPr/>
        <p:txBody>
          <a:bodyPr>
            <a:normAutofit/>
          </a:bodyPr>
          <a:lstStyle/>
          <a:p>
            <a:r>
              <a:rPr lang="en-US" dirty="0"/>
              <a:t>The </a:t>
            </a:r>
            <a:r>
              <a:rPr lang="en-US" b="1" dirty="0"/>
              <a:t>Eight Steps</a:t>
            </a:r>
            <a:r>
              <a:rPr lang="en-US" dirty="0"/>
              <a:t> of the recommended methodology are:</a:t>
            </a:r>
          </a:p>
          <a:p>
            <a:pPr marL="1103312" lvl="1" indent="-914400">
              <a:buFont typeface="+mj-lt"/>
              <a:buAutoNum type="arabicPeriod"/>
            </a:pPr>
            <a:r>
              <a:rPr lang="en-US" dirty="0"/>
              <a:t>Create a Terraform configuration that creates the resource.</a:t>
            </a:r>
          </a:p>
          <a:p>
            <a:pPr marL="1103312" lvl="1" indent="-914400">
              <a:buFont typeface="+mj-lt"/>
              <a:buAutoNum type="arabicPeriod"/>
            </a:pPr>
            <a:r>
              <a:rPr lang="en-US" dirty="0"/>
              <a:t>Create a workspace that uses your Terraform configuration.</a:t>
            </a:r>
          </a:p>
          <a:p>
            <a:pPr marL="1103312" lvl="1" indent="-914400">
              <a:buFont typeface="+mj-lt"/>
              <a:buAutoNum type="arabicPeriod"/>
            </a:pPr>
            <a:r>
              <a:rPr lang="en-US" dirty="0"/>
              <a:t>Run a plan against the workspace.</a:t>
            </a:r>
          </a:p>
          <a:p>
            <a:pPr marL="1103312" lvl="1" indent="-914400">
              <a:buFont typeface="+mj-lt"/>
              <a:buAutoNum type="arabicPeriod"/>
            </a:pPr>
            <a:r>
              <a:rPr lang="en-US" dirty="0"/>
              <a:t>Generate mocks against the plan in the TFC UI.</a:t>
            </a:r>
          </a:p>
          <a:p>
            <a:pPr marL="1103312" lvl="1" indent="-914400">
              <a:buFont typeface="+mj-lt"/>
              <a:buAutoNum type="arabicPeriod"/>
            </a:pPr>
            <a:r>
              <a:rPr lang="en-US" dirty="0"/>
              <a:t>Write a new Sentinel policy.</a:t>
            </a:r>
          </a:p>
          <a:p>
            <a:pPr marL="1103312" lvl="1" indent="-914400">
              <a:buFont typeface="+mj-lt"/>
              <a:buAutoNum type="arabicPeriod"/>
            </a:pPr>
            <a:r>
              <a:rPr lang="en-US" dirty="0"/>
              <a:t>Create test cases and test your policy with the </a:t>
            </a:r>
            <a:r>
              <a:rPr lang="en-US" dirty="0">
                <a:solidFill>
                  <a:schemeClr val="bg1"/>
                </a:solidFill>
                <a:hlinkClick r:id="rId3"/>
              </a:rPr>
              <a:t>Sentinel CLI</a:t>
            </a:r>
            <a:r>
              <a:rPr lang="en-US" dirty="0"/>
              <a:t>.</a:t>
            </a:r>
          </a:p>
          <a:p>
            <a:pPr marL="1103312" lvl="1" indent="-914400">
              <a:buFont typeface="+mj-lt"/>
              <a:buAutoNum type="arabicPeriod"/>
            </a:pPr>
            <a:r>
              <a:rPr lang="en-US" dirty="0"/>
              <a:t>Revise your policy and test cases until the latter all pass.</a:t>
            </a:r>
          </a:p>
          <a:p>
            <a:pPr marL="1103312" lvl="1" indent="-914400">
              <a:buFont typeface="+mj-lt"/>
              <a:buAutoNum type="arabicPeriod"/>
            </a:pPr>
            <a:r>
              <a:rPr lang="en-US" dirty="0"/>
              <a:t>Deploy your policy to a TFE organization.</a:t>
            </a:r>
          </a:p>
        </p:txBody>
      </p:sp>
      <p:sp>
        <p:nvSpPr>
          <p:cNvPr id="4" name="Title 3">
            <a:extLst>
              <a:ext uri="{FF2B5EF4-FFF2-40B4-BE49-F238E27FC236}">
                <a16:creationId xmlns:a16="http://schemas.microsoft.com/office/drawing/2014/main" id="{CFDA213A-2EE8-0A45-AD5E-3A0C23B5310E}"/>
              </a:ext>
            </a:extLst>
          </p:cNvPr>
          <p:cNvSpPr>
            <a:spLocks noGrp="1"/>
          </p:cNvSpPr>
          <p:nvPr>
            <p:ph type="title"/>
          </p:nvPr>
        </p:nvSpPr>
        <p:spPr/>
        <p:txBody>
          <a:bodyPr/>
          <a:lstStyle/>
          <a:p>
            <a:r>
              <a:rPr lang="en-US" dirty="0"/>
              <a:t>Basic Methodology for Restricting Resources</a:t>
            </a:r>
          </a:p>
        </p:txBody>
      </p:sp>
    </p:spTree>
    <p:extLst>
      <p:ext uri="{BB962C8B-B14F-4D97-AF65-F5344CB8AC3E}">
        <p14:creationId xmlns:p14="http://schemas.microsoft.com/office/powerpoint/2010/main" val="68287169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3CDAA9D-BBAA-6A4A-A03D-C0D9FA6B8956}"/>
              </a:ext>
            </a:extLst>
          </p:cNvPr>
          <p:cNvSpPr>
            <a:spLocks noGrp="1"/>
          </p:cNvSpPr>
          <p:nvPr>
            <p:ph type="body" idx="1"/>
          </p:nvPr>
        </p:nvSpPr>
        <p:spPr/>
        <p:txBody>
          <a:bodyPr/>
          <a:lstStyle/>
          <a:p>
            <a:r>
              <a:rPr lang="en-US" dirty="0"/>
              <a:t>HashiCorp's </a:t>
            </a:r>
            <a:r>
              <a:rPr lang="en-US" b="1" dirty="0"/>
              <a:t>Sentinel</a:t>
            </a:r>
            <a:r>
              <a:rPr lang="en-US" dirty="0"/>
              <a:t> is a framework for implementing governance policies as code in the same way that Terraform implements infrastructure as code.</a:t>
            </a:r>
          </a:p>
          <a:p>
            <a:r>
              <a:rPr lang="en-US" dirty="0"/>
              <a:t>It includes its own language and is embedded in HashiCorp's enterprise products.</a:t>
            </a:r>
          </a:p>
          <a:p>
            <a:r>
              <a:rPr lang="en-US" dirty="0"/>
              <a:t>Using Sentinel ensures that your governance policies are actually being checked rather than just being listed in a spreadsheet.</a:t>
            </a:r>
          </a:p>
          <a:p>
            <a:r>
              <a:rPr lang="en-US" dirty="0"/>
              <a:t>It supports fine-grained policies that use conditional logic.</a:t>
            </a:r>
          </a:p>
          <a:p>
            <a:r>
              <a:rPr lang="en-US" dirty="0"/>
              <a:t>It includes a CLI that allows you to test and run policies.</a:t>
            </a:r>
          </a:p>
        </p:txBody>
      </p:sp>
      <p:sp>
        <p:nvSpPr>
          <p:cNvPr id="5" name="Title 4">
            <a:extLst>
              <a:ext uri="{FF2B5EF4-FFF2-40B4-BE49-F238E27FC236}">
                <a16:creationId xmlns:a16="http://schemas.microsoft.com/office/drawing/2014/main" id="{066BD642-E3BE-004D-BF95-0068CAC4B748}"/>
              </a:ext>
            </a:extLst>
          </p:cNvPr>
          <p:cNvSpPr>
            <a:spLocks noGrp="1"/>
          </p:cNvSpPr>
          <p:nvPr>
            <p:ph type="title"/>
          </p:nvPr>
        </p:nvSpPr>
        <p:spPr/>
        <p:txBody>
          <a:bodyPr/>
          <a:lstStyle/>
          <a:p>
            <a:r>
              <a:rPr lang="en-US" dirty="0"/>
              <a:t>What is Sentinel?</a:t>
            </a:r>
          </a:p>
        </p:txBody>
      </p:sp>
    </p:spTree>
    <p:extLst>
      <p:ext uri="{BB962C8B-B14F-4D97-AF65-F5344CB8AC3E}">
        <p14:creationId xmlns:p14="http://schemas.microsoft.com/office/powerpoint/2010/main" val="1359668719"/>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a:bodyPr>
          <a:lstStyle/>
          <a:p>
            <a:r>
              <a:rPr lang="en-US" dirty="0"/>
              <a:t>Create a Terraform configuration that creates at least one instance of the resource your policy will restrict.</a:t>
            </a:r>
          </a:p>
          <a:p>
            <a:pPr lvl="1"/>
            <a:r>
              <a:rPr lang="en-US" dirty="0"/>
              <a:t>Include a main.tf file to create the resource.</a:t>
            </a:r>
          </a:p>
          <a:p>
            <a:pPr lvl="1"/>
            <a:r>
              <a:rPr lang="en-US" dirty="0"/>
              <a:t>Include a backend.tf file to configure the remote backend (if you would like to use the </a:t>
            </a:r>
            <a:r>
              <a:rPr lang="en-US" dirty="0">
                <a:hlinkClick r:id="rId3"/>
              </a:rPr>
              <a:t>remote</a:t>
            </a:r>
            <a:r>
              <a:rPr lang="en-US" dirty="0"/>
              <a:t> backend).</a:t>
            </a:r>
          </a:p>
          <a:p>
            <a:r>
              <a:rPr lang="en-US" dirty="0"/>
              <a:t>Use variables to set the values of the attributes being restricted.</a:t>
            </a:r>
          </a:p>
          <a:p>
            <a:r>
              <a:rPr lang="en-US" dirty="0"/>
              <a:t>Create more than one instance of the resource to test your policy's ability to correctly handle some that pass and some that fail.</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Create a Terraform Configuration</a:t>
            </a:r>
          </a:p>
        </p:txBody>
      </p:sp>
    </p:spTree>
    <p:extLst>
      <p:ext uri="{BB962C8B-B14F-4D97-AF65-F5344CB8AC3E}">
        <p14:creationId xmlns:p14="http://schemas.microsoft.com/office/powerpoint/2010/main" val="2236563034"/>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fontScale="77500" lnSpcReduction="20000"/>
          </a:bodyPr>
          <a:lstStyle/>
          <a:p>
            <a:pPr marL="22225" indent="0">
              <a:buNone/>
            </a:pPr>
            <a:r>
              <a:rPr lang="en-US" dirty="0">
                <a:latin typeface="Courier" pitchFamily="2" charset="0"/>
              </a:rPr>
              <a:t>variable "ami_id" {</a:t>
            </a:r>
          </a:p>
          <a:p>
            <a:pPr marL="22225" indent="0">
              <a:buNone/>
            </a:pPr>
            <a:r>
              <a:rPr lang="en-US" dirty="0">
                <a:latin typeface="Courier" pitchFamily="2" charset="0"/>
              </a:rPr>
              <a:t>  default = "ami-2e1ef954"</a:t>
            </a:r>
          </a:p>
          <a:p>
            <a:pPr marL="22225" indent="0">
              <a:buNone/>
            </a:pPr>
            <a:r>
              <a:rPr lang="en-US" dirty="0">
                <a:latin typeface="Courier" pitchFamily="2" charset="0"/>
              </a:rPr>
              <a:t>}</a:t>
            </a:r>
          </a:p>
          <a:p>
            <a:pPr marL="22225" indent="0">
              <a:buNone/>
            </a:pPr>
            <a:endParaRPr lang="en-US" dirty="0">
              <a:latin typeface="Courier" pitchFamily="2" charset="0"/>
            </a:endParaRPr>
          </a:p>
          <a:p>
            <a:pPr marL="22225" indent="0">
              <a:buNone/>
            </a:pPr>
            <a:r>
              <a:rPr lang="en-US" dirty="0">
                <a:latin typeface="Courier" pitchFamily="2" charset="0"/>
              </a:rPr>
              <a:t>variable "instance_type" {</a:t>
            </a:r>
          </a:p>
          <a:p>
            <a:pPr marL="22225" indent="0">
              <a:buNone/>
            </a:pPr>
            <a:r>
              <a:rPr lang="en-US" dirty="0">
                <a:latin typeface="Courier" pitchFamily="2" charset="0"/>
              </a:rPr>
              <a:t>  default = "t2.micro"</a:t>
            </a:r>
          </a:p>
          <a:p>
            <a:pPr marL="22225" indent="0">
              <a:buNone/>
            </a:pPr>
            <a:r>
              <a:rPr lang="en-US" dirty="0">
                <a:latin typeface="Courier" pitchFamily="2" charset="0"/>
              </a:rPr>
              <a:t>}</a:t>
            </a:r>
          </a:p>
          <a:p>
            <a:pPr marL="22225" indent="0">
              <a:buNone/>
            </a:pPr>
            <a:endParaRPr lang="en-US" dirty="0">
              <a:latin typeface="Courier" pitchFamily="2" charset="0"/>
            </a:endParaRPr>
          </a:p>
          <a:p>
            <a:pPr marL="22225" indent="0">
              <a:buNone/>
            </a:pPr>
            <a:r>
              <a:rPr lang="en-US" dirty="0">
                <a:latin typeface="Courier" pitchFamily="2" charset="0"/>
              </a:rPr>
              <a:t>resource "aws_instance" "ubuntu" {</a:t>
            </a:r>
          </a:p>
          <a:p>
            <a:pPr marL="22225" indent="0">
              <a:buNone/>
            </a:pPr>
            <a:r>
              <a:rPr lang="en-US" dirty="0">
                <a:latin typeface="Courier" pitchFamily="2" charset="0"/>
              </a:rPr>
              <a:t>  count         = 2</a:t>
            </a:r>
          </a:p>
          <a:p>
            <a:pPr marL="22225" indent="0">
              <a:buNone/>
            </a:pPr>
            <a:r>
              <a:rPr lang="en-US" dirty="0">
                <a:latin typeface="Courier" pitchFamily="2" charset="0"/>
              </a:rPr>
              <a:t>  ami           = "${var.ami_id}"</a:t>
            </a:r>
          </a:p>
          <a:p>
            <a:pPr marL="22225" indent="0">
              <a:buNone/>
            </a:pPr>
            <a:r>
              <a:rPr lang="en-US" dirty="0">
                <a:latin typeface="Courier" pitchFamily="2" charset="0"/>
              </a:rPr>
              <a:t>  instance_type = "${var.instance_type}"</a:t>
            </a:r>
          </a:p>
          <a:p>
            <a:pPr marL="22225" indent="0">
              <a:buNone/>
            </a:pPr>
            <a:r>
              <a:rPr lang="en-US" dirty="0">
                <a:latin typeface="Courier" pitchFamily="2" charset="0"/>
              </a:rPr>
              <a:t>}</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Create a Terraform Configuration: main.tf</a:t>
            </a:r>
          </a:p>
        </p:txBody>
      </p:sp>
    </p:spTree>
    <p:extLst>
      <p:ext uri="{BB962C8B-B14F-4D97-AF65-F5344CB8AC3E}">
        <p14:creationId xmlns:p14="http://schemas.microsoft.com/office/powerpoint/2010/main" val="2029316879"/>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fontScale="92500" lnSpcReduction="10000"/>
          </a:bodyPr>
          <a:lstStyle/>
          <a:p>
            <a:r>
              <a:rPr lang="en-US" dirty="0">
                <a:latin typeface="Verdana" panose="020B0604030504040204" pitchFamily="34" charset="0"/>
                <a:ea typeface="Verdana" panose="020B0604030504040204" pitchFamily="34" charset="0"/>
                <a:cs typeface="Verdana" panose="020B0604030504040204" pitchFamily="34" charset="0"/>
              </a:rPr>
              <a:t>Let's consider the declaration of the resource from the last slide.</a:t>
            </a:r>
          </a:p>
          <a:p>
            <a:pPr marL="22225" indent="0">
              <a:buNone/>
            </a:pPr>
            <a:r>
              <a:rPr lang="en-US" dirty="0">
                <a:latin typeface="Courier" pitchFamily="2" charset="0"/>
              </a:rPr>
              <a:t>resource "aws_instance" "ubuntu" {</a:t>
            </a:r>
          </a:p>
          <a:p>
            <a:pPr marL="22225" indent="0">
              <a:buNone/>
            </a:pPr>
            <a:r>
              <a:rPr lang="en-US" dirty="0">
                <a:latin typeface="Courier" pitchFamily="2" charset="0"/>
              </a:rPr>
              <a:t>  count         = 2</a:t>
            </a:r>
          </a:p>
          <a:p>
            <a:pPr marL="22225" indent="0">
              <a:buNone/>
            </a:pPr>
            <a:r>
              <a:rPr lang="en-US" dirty="0">
                <a:latin typeface="Courier" pitchFamily="2" charset="0"/>
              </a:rPr>
              <a:t>  ami           = "${var.ami_id}"</a:t>
            </a:r>
          </a:p>
          <a:p>
            <a:pPr marL="22225" indent="0">
              <a:buNone/>
            </a:pPr>
            <a:r>
              <a:rPr lang="en-US" dirty="0">
                <a:latin typeface="Courier" pitchFamily="2" charset="0"/>
              </a:rPr>
              <a:t>  instance_type = "${var.instance_type}"</a:t>
            </a:r>
          </a:p>
          <a:p>
            <a:pPr marL="22225" indent="0">
              <a:buNone/>
            </a:pPr>
            <a:r>
              <a:rPr lang="en-US" dirty="0">
                <a:latin typeface="Courier" pitchFamily="2" charset="0"/>
              </a:rPr>
              <a:t>}</a:t>
            </a:r>
          </a:p>
          <a:p>
            <a:r>
              <a:rPr lang="en-US" dirty="0">
                <a:latin typeface="Verdana" panose="020B0604030504040204" pitchFamily="34" charset="0"/>
                <a:ea typeface="Verdana" panose="020B0604030504040204" pitchFamily="34" charset="0"/>
                <a:cs typeface="Verdana" panose="020B0604030504040204" pitchFamily="34" charset="0"/>
              </a:rPr>
              <a:t>In this case, "aws_instance" is the </a:t>
            </a:r>
            <a:r>
              <a:rPr lang="en-US" b="1" dirty="0">
                <a:latin typeface="Verdana" panose="020B0604030504040204" pitchFamily="34" charset="0"/>
                <a:ea typeface="Verdana" panose="020B0604030504040204" pitchFamily="34" charset="0"/>
                <a:cs typeface="Verdana" panose="020B0604030504040204" pitchFamily="34" charset="0"/>
              </a:rPr>
              <a:t>Type</a:t>
            </a:r>
            <a:r>
              <a:rPr lang="en-US" dirty="0">
                <a:latin typeface="Verdana" panose="020B0604030504040204" pitchFamily="34" charset="0"/>
                <a:ea typeface="Verdana" panose="020B0604030504040204" pitchFamily="34" charset="0"/>
                <a:cs typeface="Verdana" panose="020B0604030504040204" pitchFamily="34" charset="0"/>
              </a:rPr>
              <a:t> of the resource while "ubuntu" is its </a:t>
            </a:r>
            <a:r>
              <a:rPr lang="en-US" b="1" dirty="0">
                <a:latin typeface="Verdana" panose="020B0604030504040204" pitchFamily="34" charset="0"/>
                <a:ea typeface="Verdana" panose="020B0604030504040204" pitchFamily="34" charset="0"/>
                <a:cs typeface="Verdana" panose="020B0604030504040204" pitchFamily="34" charset="0"/>
              </a:rPr>
              <a:t>Name</a:t>
            </a:r>
            <a:r>
              <a:rPr lang="en-US" dirty="0">
                <a:latin typeface="Verdana" panose="020B0604030504040204" pitchFamily="34" charset="0"/>
                <a:ea typeface="Verdana" panose="020B0604030504040204" pitchFamily="34" charset="0"/>
                <a:cs typeface="Verdana" panose="020B0604030504040204" pitchFamily="34" charset="0"/>
              </a:rPr>
              <a:t>.</a:t>
            </a:r>
          </a:p>
          <a:p>
            <a:r>
              <a:rPr lang="en-US" dirty="0">
                <a:latin typeface="Verdana" panose="020B0604030504040204" pitchFamily="34" charset="0"/>
                <a:ea typeface="Verdana" panose="020B0604030504040204" pitchFamily="34" charset="0"/>
                <a:cs typeface="Verdana" panose="020B0604030504040204" pitchFamily="34" charset="0"/>
              </a:rPr>
              <a:t>Each occurrence of a resource is referred to as a </a:t>
            </a:r>
            <a:r>
              <a:rPr lang="en-US" b="1" dirty="0">
                <a:latin typeface="Verdana" panose="020B0604030504040204" pitchFamily="34" charset="0"/>
                <a:ea typeface="Verdana" panose="020B0604030504040204" pitchFamily="34" charset="0"/>
                <a:cs typeface="Verdana" panose="020B0604030504040204" pitchFamily="34" charset="0"/>
              </a:rPr>
              <a:t>Resource Instance</a:t>
            </a:r>
            <a:r>
              <a:rPr lang="en-US" dirty="0">
                <a:latin typeface="Verdana" panose="020B0604030504040204" pitchFamily="34" charset="0"/>
                <a:ea typeface="Verdana" panose="020B0604030504040204" pitchFamily="34" charset="0"/>
                <a:cs typeface="Verdana" panose="020B0604030504040204" pitchFamily="34" charset="0"/>
              </a:rPr>
              <a:t>.</a:t>
            </a:r>
          </a:p>
          <a:p>
            <a:r>
              <a:rPr lang="en-US" dirty="0">
                <a:latin typeface="Verdana" panose="020B0604030504040204" pitchFamily="34" charset="0"/>
                <a:ea typeface="Verdana" panose="020B0604030504040204" pitchFamily="34" charset="0"/>
                <a:cs typeface="Verdana" panose="020B0604030504040204" pitchFamily="34" charset="0"/>
              </a:rPr>
              <a:t>This Terraform code will create two </a:t>
            </a:r>
            <a:r>
              <a:rPr lang="en-US" b="1" dirty="0">
                <a:latin typeface="Verdana" panose="020B0604030504040204" pitchFamily="34" charset="0"/>
                <a:ea typeface="Verdana" panose="020B0604030504040204" pitchFamily="34" charset="0"/>
                <a:cs typeface="Verdana" panose="020B0604030504040204" pitchFamily="34" charset="0"/>
              </a:rPr>
              <a:t>Instances</a:t>
            </a:r>
            <a:r>
              <a:rPr lang="en-US" dirty="0">
                <a:latin typeface="Verdana" panose="020B0604030504040204" pitchFamily="34" charset="0"/>
                <a:ea typeface="Verdana" panose="020B0604030504040204" pitchFamily="34" charset="0"/>
                <a:cs typeface="Verdana" panose="020B0604030504040204" pitchFamily="34" charset="0"/>
              </a:rPr>
              <a:t> of the resource since </a:t>
            </a:r>
            <a:r>
              <a:rPr lang="en-US" dirty="0">
                <a:latin typeface="Courier" pitchFamily="2" charset="0"/>
                <a:ea typeface="Verdana" panose="020B0604030504040204" pitchFamily="34" charset="0"/>
                <a:cs typeface="Verdana" panose="020B0604030504040204" pitchFamily="34" charset="0"/>
              </a:rPr>
              <a:t>count</a:t>
            </a:r>
            <a:r>
              <a:rPr lang="en-US" dirty="0">
                <a:latin typeface="Verdana" panose="020B0604030504040204" pitchFamily="34" charset="0"/>
                <a:ea typeface="Verdana" panose="020B0604030504040204" pitchFamily="34" charset="0"/>
                <a:cs typeface="Verdana" panose="020B0604030504040204" pitchFamily="34" charset="0"/>
              </a:rPr>
              <a:t> was set to 2.</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Terraform Terminology for Resources</a:t>
            </a:r>
          </a:p>
        </p:txBody>
      </p:sp>
    </p:spTree>
    <p:extLst>
      <p:ext uri="{BB962C8B-B14F-4D97-AF65-F5344CB8AC3E}">
        <p14:creationId xmlns:p14="http://schemas.microsoft.com/office/powerpoint/2010/main" val="1086387286"/>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fontScale="92500" lnSpcReduction="20000"/>
          </a:bodyPr>
          <a:lstStyle/>
          <a:p>
            <a:pPr marL="22225" indent="0">
              <a:buNone/>
            </a:pPr>
            <a:r>
              <a:rPr lang="en-US" dirty="0">
                <a:latin typeface="Courier" pitchFamily="2" charset="0"/>
              </a:rPr>
              <a:t>terraform {</a:t>
            </a:r>
          </a:p>
          <a:p>
            <a:pPr marL="22225" indent="0">
              <a:buNone/>
            </a:pPr>
            <a:r>
              <a:rPr lang="en-US" dirty="0">
                <a:latin typeface="Courier" pitchFamily="2" charset="0"/>
              </a:rPr>
              <a:t>  backend "remote" {</a:t>
            </a:r>
          </a:p>
          <a:p>
            <a:pPr marL="22225" indent="0">
              <a:buNone/>
            </a:pPr>
            <a:r>
              <a:rPr lang="en-US" dirty="0">
                <a:latin typeface="Courier" pitchFamily="2" charset="0"/>
              </a:rPr>
              <a:t>    hostname = "&lt;your_TFE_server&gt;"</a:t>
            </a:r>
          </a:p>
          <a:p>
            <a:pPr marL="22225" indent="0">
              <a:buNone/>
            </a:pPr>
            <a:r>
              <a:rPr lang="en-US" dirty="0">
                <a:latin typeface="Courier" pitchFamily="2" charset="0"/>
              </a:rPr>
              <a:t>    organization = "&lt;your_org&gt;"</a:t>
            </a:r>
          </a:p>
          <a:p>
            <a:pPr marL="22225" indent="0">
              <a:buNone/>
            </a:pPr>
            <a:br>
              <a:rPr lang="en-US" dirty="0">
                <a:latin typeface="Courier" pitchFamily="2" charset="0"/>
              </a:rPr>
            </a:br>
            <a:r>
              <a:rPr lang="en-US" dirty="0">
                <a:latin typeface="Courier" pitchFamily="2" charset="0"/>
              </a:rPr>
              <a:t>    workspaces {</a:t>
            </a:r>
          </a:p>
          <a:p>
            <a:pPr marL="22225" indent="0">
              <a:buNone/>
            </a:pPr>
            <a:r>
              <a:rPr lang="en-US" dirty="0">
                <a:latin typeface="Courier" pitchFamily="2" charset="0"/>
              </a:rPr>
              <a:t>      name = "&lt;your_workspace&gt;"</a:t>
            </a:r>
          </a:p>
          <a:p>
            <a:pPr marL="22225" indent="0">
              <a:buNone/>
            </a:pPr>
            <a:r>
              <a:rPr lang="en-US" dirty="0">
                <a:latin typeface="Courier" pitchFamily="2" charset="0"/>
              </a:rPr>
              <a:t>    }</a:t>
            </a:r>
          </a:p>
          <a:p>
            <a:pPr marL="22225" indent="0">
              <a:buNone/>
            </a:pPr>
            <a:r>
              <a:rPr lang="en-US" dirty="0">
                <a:latin typeface="Courier" pitchFamily="2" charset="0"/>
              </a:rPr>
              <a:t>  }</a:t>
            </a:r>
          </a:p>
          <a:p>
            <a:pPr marL="22225" indent="0">
              <a:buNone/>
            </a:pPr>
            <a:r>
              <a:rPr lang="en-US" dirty="0">
                <a:latin typeface="Courier" pitchFamily="2" charset="0"/>
              </a:rPr>
              <a:t>}</a:t>
            </a:r>
          </a:p>
          <a:p>
            <a:pPr marL="22225" indent="0">
              <a:buNone/>
            </a:pPr>
            <a:br>
              <a:rPr lang="en-US" dirty="0">
                <a:latin typeface="Courier" pitchFamily="2" charset="0"/>
              </a:rPr>
            </a:br>
            <a:endParaRPr lang="en-US" dirty="0">
              <a:latin typeface="Courier" pitchFamily="2" charset="0"/>
            </a:endParaRP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Create a Terraform Configuration: backend.tf</a:t>
            </a:r>
          </a:p>
        </p:txBody>
      </p:sp>
    </p:spTree>
    <p:extLst>
      <p:ext uri="{BB962C8B-B14F-4D97-AF65-F5344CB8AC3E}">
        <p14:creationId xmlns:p14="http://schemas.microsoft.com/office/powerpoint/2010/main" val="650852467"/>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lnSpcReduction="10000"/>
          </a:bodyPr>
          <a:lstStyle/>
          <a:p>
            <a:r>
              <a:rPr lang="en-US" dirty="0"/>
              <a:t>In order to use the remote backend against a TFC/TFE server, you need to generate a </a:t>
            </a:r>
            <a:r>
              <a:rPr lang="en-US" dirty="0">
                <a:hlinkClick r:id="rId3"/>
              </a:rPr>
              <a:t>User API Token</a:t>
            </a:r>
            <a:r>
              <a:rPr lang="en-US" dirty="0"/>
              <a:t> for yourself.</a:t>
            </a:r>
          </a:p>
          <a:p>
            <a:r>
              <a:rPr lang="en-US" dirty="0"/>
              <a:t>You then need to list the token in your Terraform CLI configuration file.</a:t>
            </a:r>
          </a:p>
          <a:p>
            <a:pPr lvl="1"/>
            <a:r>
              <a:rPr lang="en-US" dirty="0"/>
              <a:t>On a Mac or Linux machine, this will be the </a:t>
            </a:r>
            <a:r>
              <a:rPr lang="en-US" dirty="0">
                <a:latin typeface="Courier" pitchFamily="2" charset="0"/>
              </a:rPr>
              <a:t>.terraformrc</a:t>
            </a:r>
            <a:r>
              <a:rPr lang="en-US" dirty="0"/>
              <a:t> file in your home directory.</a:t>
            </a:r>
          </a:p>
          <a:p>
            <a:pPr lvl="1"/>
            <a:r>
              <a:rPr lang="en-US" dirty="0"/>
              <a:t>On a Windows machine, this will be the </a:t>
            </a:r>
            <a:r>
              <a:rPr lang="en-US" dirty="0">
                <a:latin typeface="Courier" pitchFamily="2" charset="0"/>
              </a:rPr>
              <a:t>terraform.rc</a:t>
            </a:r>
            <a:r>
              <a:rPr lang="en-US" dirty="0"/>
              <a:t> file in your %APPDATA% directory.</a:t>
            </a:r>
          </a:p>
          <a:p>
            <a:pPr>
              <a:spcAft>
                <a:spcPts val="1200"/>
              </a:spcAft>
            </a:pPr>
            <a:r>
              <a:rPr lang="en-US" dirty="0"/>
              <a:t>The token should be added in a section like this:</a:t>
            </a:r>
          </a:p>
          <a:p>
            <a:pPr marL="752475" indent="0">
              <a:lnSpc>
                <a:spcPct val="100000"/>
              </a:lnSpc>
              <a:spcBef>
                <a:spcPts val="0"/>
              </a:spcBef>
              <a:buNone/>
            </a:pPr>
            <a:r>
              <a:rPr lang="en-US" dirty="0">
                <a:latin typeface="Courier" pitchFamily="2" charset="0"/>
              </a:rPr>
              <a:t>credentials "app.terraform.io" {</a:t>
            </a:r>
          </a:p>
          <a:p>
            <a:pPr marL="752475" indent="0">
              <a:lnSpc>
                <a:spcPct val="100000"/>
              </a:lnSpc>
              <a:spcBef>
                <a:spcPts val="0"/>
              </a:spcBef>
              <a:buNone/>
            </a:pPr>
            <a:r>
              <a:rPr lang="en-US" dirty="0">
                <a:latin typeface="Courier" pitchFamily="2" charset="0"/>
              </a:rPr>
              <a:t>  token = "&lt;token&gt;"</a:t>
            </a:r>
          </a:p>
          <a:p>
            <a:pPr marL="752475" indent="0">
              <a:lnSpc>
                <a:spcPct val="100000"/>
              </a:lnSpc>
              <a:spcBef>
                <a:spcPts val="0"/>
              </a:spcBef>
              <a:buNone/>
            </a:pPr>
            <a:r>
              <a:rPr lang="en-US" dirty="0">
                <a:latin typeface="Courier" pitchFamily="2" charset="0"/>
              </a:rPr>
              <a:t>}</a:t>
            </a:r>
          </a:p>
          <a:p>
            <a:pPr lvl="1"/>
            <a:endParaRPr lang="en-US" dirty="0"/>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normAutofit/>
          </a:bodyPr>
          <a:lstStyle/>
          <a:p>
            <a:r>
              <a:rPr lang="en-US" dirty="0"/>
              <a:t>Generate a User API Token</a:t>
            </a:r>
          </a:p>
        </p:txBody>
      </p:sp>
    </p:spTree>
    <p:extLst>
      <p:ext uri="{BB962C8B-B14F-4D97-AF65-F5344CB8AC3E}">
        <p14:creationId xmlns:p14="http://schemas.microsoft.com/office/powerpoint/2010/main" val="3923213507"/>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a:bodyPr>
          <a:lstStyle/>
          <a:p>
            <a:r>
              <a:rPr lang="en-US" dirty="0"/>
              <a:t>If you trigger your plan with the remote backend, you do not need to set up a VCS connection.</a:t>
            </a:r>
          </a:p>
          <a:p>
            <a:r>
              <a:rPr lang="en-US" dirty="0"/>
              <a:t>Click "No VCS connection" when creating your workspace when prompted to connect to a version control provider.</a:t>
            </a:r>
          </a:p>
          <a:p>
            <a:r>
              <a:rPr lang="en-US" dirty="0"/>
              <a:t>You still need to add environment variables such as cloud credentials to your workspace since local ones are not sent to the server.</a:t>
            </a:r>
          </a:p>
          <a:p>
            <a:r>
              <a:rPr lang="en-US" dirty="0"/>
              <a:t>Several tools can push Terraform and environment variables:</a:t>
            </a:r>
          </a:p>
          <a:p>
            <a:pPr lvl="2"/>
            <a:r>
              <a:rPr lang="en-US" dirty="0">
                <a:hlinkClick r:id="rId3"/>
              </a:rPr>
              <a:t>set-variables.sh</a:t>
            </a:r>
            <a:endParaRPr lang="en-US" dirty="0"/>
          </a:p>
          <a:p>
            <a:pPr lvl="2"/>
            <a:r>
              <a:rPr lang="en-US" dirty="0">
                <a:hlinkClick r:id="rId4"/>
              </a:rPr>
              <a:t>tf-helper</a:t>
            </a:r>
            <a:r>
              <a:rPr lang="en-US" dirty="0"/>
              <a:t> (tfh)</a:t>
            </a:r>
          </a:p>
          <a:p>
            <a:endParaRPr lang="en-US" dirty="0"/>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normAutofit/>
          </a:bodyPr>
          <a:lstStyle/>
          <a:p>
            <a:r>
              <a:rPr lang="en-US" dirty="0"/>
              <a:t>Create a TFC or TFE Workspace</a:t>
            </a:r>
          </a:p>
        </p:txBody>
      </p:sp>
    </p:spTree>
    <p:extLst>
      <p:ext uri="{BB962C8B-B14F-4D97-AF65-F5344CB8AC3E}">
        <p14:creationId xmlns:p14="http://schemas.microsoft.com/office/powerpoint/2010/main" val="2679168759"/>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CF169-5FD2-4448-AD9F-7E2CC540413F}"/>
              </a:ext>
            </a:extLst>
          </p:cNvPr>
          <p:cNvSpPr>
            <a:spLocks noGrp="1"/>
          </p:cNvSpPr>
          <p:nvPr>
            <p:ph type="title"/>
          </p:nvPr>
        </p:nvSpPr>
        <p:spPr/>
        <p:txBody>
          <a:bodyPr/>
          <a:lstStyle/>
          <a:p>
            <a:r>
              <a:rPr lang="en-US" dirty="0"/>
              <a:t>Create a Workspace in the TFC/TFE UI</a:t>
            </a:r>
          </a:p>
        </p:txBody>
      </p:sp>
      <p:pic>
        <p:nvPicPr>
          <p:cNvPr id="5" name="Picture 4">
            <a:extLst>
              <a:ext uri="{FF2B5EF4-FFF2-40B4-BE49-F238E27FC236}">
                <a16:creationId xmlns:a16="http://schemas.microsoft.com/office/drawing/2014/main" id="{DCE0B573-5F4E-C34D-AA25-4E36350B6AA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71721" y="2218270"/>
            <a:ext cx="18701514" cy="9668930"/>
          </a:xfrm>
          <a:prstGeom prst="rect">
            <a:avLst/>
          </a:prstGeom>
        </p:spPr>
      </p:pic>
    </p:spTree>
    <p:extLst>
      <p:ext uri="{BB962C8B-B14F-4D97-AF65-F5344CB8AC3E}">
        <p14:creationId xmlns:p14="http://schemas.microsoft.com/office/powerpoint/2010/main" val="3106835423"/>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CF169-5FD2-4448-AD9F-7E2CC540413F}"/>
              </a:ext>
            </a:extLst>
          </p:cNvPr>
          <p:cNvSpPr>
            <a:spLocks noGrp="1"/>
          </p:cNvSpPr>
          <p:nvPr>
            <p:ph type="title"/>
          </p:nvPr>
        </p:nvSpPr>
        <p:spPr/>
        <p:txBody>
          <a:bodyPr/>
          <a:lstStyle/>
          <a:p>
            <a:r>
              <a:rPr lang="en-US" dirty="0"/>
              <a:t>Set Variables in Your Workspace</a:t>
            </a:r>
          </a:p>
        </p:txBody>
      </p:sp>
      <p:pic>
        <p:nvPicPr>
          <p:cNvPr id="4" name="Picture 3">
            <a:extLst>
              <a:ext uri="{FF2B5EF4-FFF2-40B4-BE49-F238E27FC236}">
                <a16:creationId xmlns:a16="http://schemas.microsoft.com/office/drawing/2014/main" id="{E725D4AA-E0C8-7242-BF26-048B13DBB10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05841" y="2430319"/>
            <a:ext cx="15430500" cy="9575800"/>
          </a:xfrm>
          <a:prstGeom prst="rect">
            <a:avLst/>
          </a:prstGeom>
        </p:spPr>
      </p:pic>
    </p:spTree>
    <p:extLst>
      <p:ext uri="{BB962C8B-B14F-4D97-AF65-F5344CB8AC3E}">
        <p14:creationId xmlns:p14="http://schemas.microsoft.com/office/powerpoint/2010/main" val="3453783041"/>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lnSpcReduction="10000"/>
          </a:bodyPr>
          <a:lstStyle/>
          <a:p>
            <a:r>
              <a:rPr lang="en-US" dirty="0"/>
              <a:t>From your local directory containing main.tf and backend.tf, run </a:t>
            </a:r>
            <a:r>
              <a:rPr lang="en-US" dirty="0">
                <a:latin typeface="Courier" pitchFamily="2" charset="0"/>
              </a:rPr>
              <a:t>terraform init</a:t>
            </a:r>
            <a:r>
              <a:rPr lang="en-US" dirty="0"/>
              <a:t> to initialize your Terraform configuration.</a:t>
            </a:r>
          </a:p>
          <a:p>
            <a:r>
              <a:rPr lang="en-US" dirty="0"/>
              <a:t>Then run </a:t>
            </a:r>
            <a:r>
              <a:rPr lang="en-US" dirty="0">
                <a:latin typeface="Courier" pitchFamily="2" charset="0"/>
              </a:rPr>
              <a:t>terraform plan.</a:t>
            </a:r>
          </a:p>
          <a:p>
            <a:r>
              <a:rPr lang="en-US" dirty="0"/>
              <a:t>The plan will run on the TFC server, but its results will be visible locally and in the TFC UI.</a:t>
            </a:r>
          </a:p>
          <a:p>
            <a:r>
              <a:rPr lang="en-US" dirty="0"/>
              <a:t>To see the run in the TFC UI, copy the URL displayed near the top of the local version of the plan and navigate to it with a browser.</a:t>
            </a:r>
          </a:p>
          <a:p>
            <a:r>
              <a:rPr lang="en-US" dirty="0"/>
              <a:t>To generate mocks against your plan, click the "Download Sentinel mocks" button.</a:t>
            </a:r>
          </a:p>
          <a:p>
            <a:r>
              <a:rPr lang="en-US" dirty="0"/>
              <a:t>After a minute, a tar.gz file will be downloaded with 7 mocks.</a:t>
            </a:r>
          </a:p>
          <a:p>
            <a:r>
              <a:rPr lang="en-US" dirty="0"/>
              <a:t>Extract the mock files from the tar.gz file.</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normAutofit/>
          </a:bodyPr>
          <a:lstStyle/>
          <a:p>
            <a:r>
              <a:rPr lang="en-US" dirty="0"/>
              <a:t>Run a Plan and Generate Mocks Against It</a:t>
            </a:r>
          </a:p>
        </p:txBody>
      </p:sp>
    </p:spTree>
    <p:extLst>
      <p:ext uri="{BB962C8B-B14F-4D97-AF65-F5344CB8AC3E}">
        <p14:creationId xmlns:p14="http://schemas.microsoft.com/office/powerpoint/2010/main" val="339891406"/>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A922-6B4B-204E-8506-4C431629802C}"/>
              </a:ext>
            </a:extLst>
          </p:cNvPr>
          <p:cNvSpPr>
            <a:spLocks noGrp="1"/>
          </p:cNvSpPr>
          <p:nvPr>
            <p:ph type="title"/>
          </p:nvPr>
        </p:nvSpPr>
        <p:spPr/>
        <p:txBody>
          <a:bodyPr/>
          <a:lstStyle/>
          <a:p>
            <a:r>
              <a:rPr lang="en-US" dirty="0"/>
              <a:t>Generate Mocks Against Your Plan</a:t>
            </a:r>
          </a:p>
        </p:txBody>
      </p:sp>
      <p:pic>
        <p:nvPicPr>
          <p:cNvPr id="5" name="Picture 4">
            <a:extLst>
              <a:ext uri="{FF2B5EF4-FFF2-40B4-BE49-F238E27FC236}">
                <a16:creationId xmlns:a16="http://schemas.microsoft.com/office/drawing/2014/main" id="{AF53F019-36E3-EA44-8DC1-ED53C2DDE7E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51868" y="2358188"/>
            <a:ext cx="21287815" cy="10321365"/>
          </a:xfrm>
          <a:prstGeom prst="rect">
            <a:avLst/>
          </a:prstGeom>
        </p:spPr>
      </p:pic>
      <p:grpSp>
        <p:nvGrpSpPr>
          <p:cNvPr id="4" name="Group 3">
            <a:extLst>
              <a:ext uri="{FF2B5EF4-FFF2-40B4-BE49-F238E27FC236}">
                <a16:creationId xmlns:a16="http://schemas.microsoft.com/office/drawing/2014/main" id="{DAA821BC-92CA-324E-854C-16BD66D04FF5}"/>
              </a:ext>
            </a:extLst>
          </p:cNvPr>
          <p:cNvGrpSpPr/>
          <p:nvPr/>
        </p:nvGrpSpPr>
        <p:grpSpPr>
          <a:xfrm>
            <a:off x="5957454" y="4435389"/>
            <a:ext cx="7758546" cy="827404"/>
            <a:chOff x="5957454" y="4435389"/>
            <a:chExt cx="7758546" cy="827404"/>
          </a:xfrm>
        </p:grpSpPr>
        <p:sp>
          <p:nvSpPr>
            <p:cNvPr id="6" name="Left Arrow 5">
              <a:extLst>
                <a:ext uri="{FF2B5EF4-FFF2-40B4-BE49-F238E27FC236}">
                  <a16:creationId xmlns:a16="http://schemas.microsoft.com/office/drawing/2014/main" id="{D3A4D2DE-6B6F-C14B-B5E7-494CF81ADCDB}"/>
                </a:ext>
              </a:extLst>
            </p:cNvPr>
            <p:cNvSpPr/>
            <p:nvPr/>
          </p:nvSpPr>
          <p:spPr>
            <a:xfrm>
              <a:off x="5957454" y="4461164"/>
              <a:ext cx="2161309" cy="775854"/>
            </a:xfrm>
            <a:prstGeom prst="leftArrow">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dirty="0">
                <a:ln>
                  <a:noFill/>
                </a:ln>
                <a:solidFill>
                  <a:srgbClr val="000000"/>
                </a:solidFill>
                <a:effectLst/>
                <a:uFillTx/>
                <a:latin typeface="Verdana"/>
                <a:ea typeface="Verdana"/>
                <a:cs typeface="Verdana"/>
                <a:sym typeface="Verdana"/>
              </a:endParaRPr>
            </a:p>
          </p:txBody>
        </p:sp>
        <p:sp>
          <p:nvSpPr>
            <p:cNvPr id="7" name="TextBox 6">
              <a:extLst>
                <a:ext uri="{FF2B5EF4-FFF2-40B4-BE49-F238E27FC236}">
                  <a16:creationId xmlns:a16="http://schemas.microsoft.com/office/drawing/2014/main" id="{D886FB72-C0DC-D249-B1E9-CB4577C01072}"/>
                </a:ext>
              </a:extLst>
            </p:cNvPr>
            <p:cNvSpPr txBox="1"/>
            <p:nvPr/>
          </p:nvSpPr>
          <p:spPr>
            <a:xfrm>
              <a:off x="8506689" y="4435389"/>
              <a:ext cx="5209311" cy="82740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marL="0" marR="0" indent="0" algn="l" defTabSz="1828800" rtl="0" fontAlgn="auto" latinLnBrk="0" hangingPunct="0">
                <a:lnSpc>
                  <a:spcPct val="80000"/>
                </a:lnSpc>
                <a:spcBef>
                  <a:spcPts val="500"/>
                </a:spcBef>
                <a:spcAft>
                  <a:spcPts val="0"/>
                </a:spcAft>
                <a:buClrTx/>
                <a:buSzTx/>
                <a:buFontTx/>
                <a:buNone/>
                <a:tabLst/>
              </a:pPr>
              <a:r>
                <a:rPr kumimoji="0" lang="en-US" sz="4200" b="0" u="none" strike="noStrike" cap="none" spc="0" normalizeH="0" dirty="0">
                  <a:ln>
                    <a:noFill/>
                  </a:ln>
                  <a:solidFill>
                    <a:schemeClr val="bg1"/>
                  </a:solidFill>
                  <a:effectLst/>
                  <a:uFillTx/>
                  <a:latin typeface="Verdana" panose="020B0604030504040204" pitchFamily="34" charset="0"/>
                  <a:ea typeface="Tahoma"/>
                  <a:cs typeface="Tahoma"/>
                  <a:sym typeface="Tahoma"/>
                </a:rPr>
                <a:t>Click this button</a:t>
              </a:r>
            </a:p>
          </p:txBody>
        </p:sp>
      </p:grpSp>
    </p:spTree>
    <p:extLst>
      <p:ext uri="{BB962C8B-B14F-4D97-AF65-F5344CB8AC3E}">
        <p14:creationId xmlns:p14="http://schemas.microsoft.com/office/powerpoint/2010/main" val="104020206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5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C9EE3B-6277-3B4C-AA37-FD968F12AA57}"/>
              </a:ext>
            </a:extLst>
          </p:cNvPr>
          <p:cNvSpPr>
            <a:spLocks noGrp="1"/>
          </p:cNvSpPr>
          <p:nvPr>
            <p:ph type="title"/>
          </p:nvPr>
        </p:nvSpPr>
        <p:spPr>
          <a:xfrm>
            <a:off x="1451869" y="783573"/>
            <a:ext cx="21746797" cy="1753887"/>
          </a:xfrm>
        </p:spPr>
        <p:txBody>
          <a:bodyPr/>
          <a:lstStyle/>
          <a:p>
            <a:r>
              <a:rPr lang="en-US" dirty="0"/>
              <a:t>Terraform Cloud and Terraform Enterprise</a:t>
            </a:r>
          </a:p>
        </p:txBody>
      </p:sp>
      <p:sp>
        <p:nvSpPr>
          <p:cNvPr id="9" name="Text Placeholder 8">
            <a:extLst>
              <a:ext uri="{FF2B5EF4-FFF2-40B4-BE49-F238E27FC236}">
                <a16:creationId xmlns:a16="http://schemas.microsoft.com/office/drawing/2014/main" id="{9F0F3522-E295-544F-BF0C-67BC13E36400}"/>
              </a:ext>
            </a:extLst>
          </p:cNvPr>
          <p:cNvSpPr>
            <a:spLocks noGrp="1"/>
          </p:cNvSpPr>
          <p:nvPr>
            <p:ph type="body" sz="half" idx="1"/>
          </p:nvPr>
        </p:nvSpPr>
        <p:spPr>
          <a:xfrm>
            <a:off x="1451869" y="4206239"/>
            <a:ext cx="10475971" cy="6537961"/>
          </a:xfrm>
        </p:spPr>
        <p:txBody>
          <a:bodyPr/>
          <a:lstStyle/>
          <a:p>
            <a:r>
              <a:rPr lang="en-US" dirty="0"/>
              <a:t>A User Interface</a:t>
            </a:r>
          </a:p>
          <a:p>
            <a:r>
              <a:rPr lang="en-US" dirty="0"/>
              <a:t>Workspace Management</a:t>
            </a:r>
          </a:p>
          <a:p>
            <a:r>
              <a:rPr lang="en-US" dirty="0"/>
              <a:t>Team Management</a:t>
            </a:r>
          </a:p>
          <a:p>
            <a:r>
              <a:rPr lang="en-US" dirty="0"/>
              <a:t>State Management</a:t>
            </a:r>
          </a:p>
          <a:p>
            <a:r>
              <a:rPr lang="en-US" dirty="0"/>
              <a:t>Secure Variable Management</a:t>
            </a:r>
          </a:p>
          <a:p>
            <a:r>
              <a:rPr lang="en-US" dirty="0"/>
              <a:t>Remote Runs and State</a:t>
            </a:r>
          </a:p>
          <a:p>
            <a:r>
              <a:rPr lang="en-US" dirty="0"/>
              <a:t>VCS Integrations</a:t>
            </a:r>
          </a:p>
        </p:txBody>
      </p:sp>
      <p:sp>
        <p:nvSpPr>
          <p:cNvPr id="10" name="Text Placeholder 9">
            <a:extLst>
              <a:ext uri="{FF2B5EF4-FFF2-40B4-BE49-F238E27FC236}">
                <a16:creationId xmlns:a16="http://schemas.microsoft.com/office/drawing/2014/main" id="{BF4884B8-E3DC-CC46-9063-D949FA140E6B}"/>
              </a:ext>
            </a:extLst>
          </p:cNvPr>
          <p:cNvSpPr>
            <a:spLocks noGrp="1"/>
          </p:cNvSpPr>
          <p:nvPr>
            <p:ph type="body" sz="half" idx="10"/>
          </p:nvPr>
        </p:nvSpPr>
        <p:spPr>
          <a:xfrm>
            <a:off x="12722695" y="4206239"/>
            <a:ext cx="10475971" cy="6537961"/>
          </a:xfrm>
        </p:spPr>
        <p:txBody>
          <a:bodyPr/>
          <a:lstStyle/>
          <a:p>
            <a:r>
              <a:rPr lang="en-US" dirty="0"/>
              <a:t>HTTP/JSON API</a:t>
            </a:r>
          </a:p>
          <a:p>
            <a:r>
              <a:rPr lang="en-US" dirty="0"/>
              <a:t>Private Module Registry</a:t>
            </a:r>
          </a:p>
          <a:p>
            <a:r>
              <a:rPr lang="en-US" dirty="0"/>
              <a:t>Configuration Editor</a:t>
            </a:r>
          </a:p>
          <a:p>
            <a:r>
              <a:rPr lang="en-US" dirty="0"/>
              <a:t>Sentinel (policy as code)</a:t>
            </a:r>
          </a:p>
          <a:p>
            <a:r>
              <a:rPr lang="en-US" dirty="0"/>
              <a:t>SSO via SAML Integration</a:t>
            </a:r>
          </a:p>
          <a:p>
            <a:r>
              <a:rPr lang="en-US" dirty="0"/>
              <a:t>Audit Logging</a:t>
            </a:r>
          </a:p>
        </p:txBody>
      </p:sp>
      <p:sp>
        <p:nvSpPr>
          <p:cNvPr id="13" name="TextBox 12">
            <a:extLst>
              <a:ext uri="{FF2B5EF4-FFF2-40B4-BE49-F238E27FC236}">
                <a16:creationId xmlns:a16="http://schemas.microsoft.com/office/drawing/2014/main" id="{C5E3BC1D-8805-BB4A-81A1-74344B194FD8}"/>
              </a:ext>
            </a:extLst>
          </p:cNvPr>
          <p:cNvSpPr txBox="1"/>
          <p:nvPr/>
        </p:nvSpPr>
        <p:spPr>
          <a:xfrm>
            <a:off x="1451869" y="2379925"/>
            <a:ext cx="21746797" cy="152913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a:lnSpc>
                <a:spcPct val="90000"/>
              </a:lnSpc>
            </a:pPr>
            <a:r>
              <a:rPr lang="en-US" sz="4400" dirty="0">
                <a:solidFill>
                  <a:schemeClr val="bg1"/>
                </a:solidFill>
                <a:latin typeface="Verdana" panose="020B0604030504040204" pitchFamily="34" charset="0"/>
                <a:ea typeface="Verdana" panose="020B0604030504040204" pitchFamily="34" charset="0"/>
                <a:cs typeface="Verdana" panose="020B0604030504040204" pitchFamily="34" charset="0"/>
              </a:rPr>
              <a:t>Terraform Cloud (TFC) </a:t>
            </a:r>
            <a:r>
              <a:rPr lang="en-US" sz="4400" b="0" dirty="0">
                <a:solidFill>
                  <a:schemeClr val="bg1"/>
                </a:solidFill>
                <a:latin typeface="Verdana" panose="020B0604030504040204" pitchFamily="34" charset="0"/>
                <a:ea typeface="Verdana" panose="020B0604030504040204" pitchFamily="34" charset="0"/>
                <a:cs typeface="Verdana" panose="020B0604030504040204" pitchFamily="34" charset="0"/>
              </a:rPr>
              <a:t>includes the following advanced functionality that makes it easier for teams and organizations to use Terraform:</a:t>
            </a:r>
          </a:p>
        </p:txBody>
      </p:sp>
      <p:sp>
        <p:nvSpPr>
          <p:cNvPr id="14" name="TextBox 13">
            <a:extLst>
              <a:ext uri="{FF2B5EF4-FFF2-40B4-BE49-F238E27FC236}">
                <a16:creationId xmlns:a16="http://schemas.microsoft.com/office/drawing/2014/main" id="{961F2B72-A7A7-DE41-B890-F4D235C7EBEE}"/>
              </a:ext>
            </a:extLst>
          </p:cNvPr>
          <p:cNvSpPr txBox="1"/>
          <p:nvPr/>
        </p:nvSpPr>
        <p:spPr>
          <a:xfrm>
            <a:off x="1451869" y="10898909"/>
            <a:ext cx="21746797" cy="152913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a:lnSpc>
                <a:spcPct val="90000"/>
              </a:lnSpc>
            </a:pPr>
            <a:r>
              <a:rPr lang="en-US" sz="4400" b="0" dirty="0">
                <a:solidFill>
                  <a:schemeClr val="bg1"/>
                </a:solidFill>
                <a:latin typeface="Verdana" panose="020B0604030504040204" pitchFamily="34" charset="0"/>
                <a:ea typeface="Verdana" panose="020B0604030504040204" pitchFamily="34" charset="0"/>
                <a:cs typeface="Verdana" panose="020B0604030504040204" pitchFamily="34" charset="0"/>
              </a:rPr>
              <a:t>Customers can install </a:t>
            </a:r>
            <a:r>
              <a:rPr lang="en-US" sz="4400" dirty="0">
                <a:solidFill>
                  <a:schemeClr val="bg1"/>
                </a:solidFill>
                <a:latin typeface="Verdana" panose="020B0604030504040204" pitchFamily="34" charset="0"/>
                <a:ea typeface="Verdana" panose="020B0604030504040204" pitchFamily="34" charset="0"/>
                <a:cs typeface="Verdana" panose="020B0604030504040204" pitchFamily="34" charset="0"/>
              </a:rPr>
              <a:t>Terraform Enterprise (TFE) </a:t>
            </a:r>
            <a:r>
              <a:rPr lang="en-US" sz="4400" b="0" dirty="0">
                <a:solidFill>
                  <a:schemeClr val="bg1"/>
                </a:solidFill>
                <a:latin typeface="Verdana" panose="020B0604030504040204" pitchFamily="34" charset="0"/>
                <a:ea typeface="Verdana" panose="020B0604030504040204" pitchFamily="34" charset="0"/>
                <a:cs typeface="Verdana" panose="020B0604030504040204" pitchFamily="34" charset="0"/>
              </a:rPr>
              <a:t>servers to self-host TFC in their own virtual private networks or in their data centers. </a:t>
            </a:r>
          </a:p>
        </p:txBody>
      </p:sp>
    </p:spTree>
    <p:extLst>
      <p:ext uri="{BB962C8B-B14F-4D97-AF65-F5344CB8AC3E}">
        <p14:creationId xmlns:p14="http://schemas.microsoft.com/office/powerpoint/2010/main" val="998929067"/>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lstStyle/>
          <a:p>
            <a:r>
              <a:rPr lang="en-US" dirty="0"/>
              <a:t>Sometimes, you might be asked to create a Sentinel policy to restrict particular things such as VMs or load balancers.</a:t>
            </a:r>
          </a:p>
          <a:p>
            <a:r>
              <a:rPr lang="en-US" dirty="0"/>
              <a:t>But you might not know the exact Terraform resources that implement these.</a:t>
            </a:r>
          </a:p>
          <a:p>
            <a:r>
              <a:rPr lang="en-US" dirty="0"/>
              <a:t>Fortunately, you can use the Terraform Provider documentation to identify resources that implement the things you want to restrict.</a:t>
            </a:r>
          </a:p>
          <a:p>
            <a:r>
              <a:rPr lang="en-US" dirty="0"/>
              <a:t>Each resource and data source has its own documentation page.</a:t>
            </a:r>
          </a:p>
          <a:p>
            <a:r>
              <a:rPr lang="en-US" dirty="0"/>
              <a:t>Looking at documentation from the underlying cloud service provider or other technology will also help.</a:t>
            </a:r>
          </a:p>
          <a:p>
            <a:pPr lvl="1"/>
            <a:r>
              <a:rPr lang="en-US" dirty="0"/>
              <a:t>For instance, you can determine valid values for VM size.</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Writing Sentinel Policies for TFC/TFE</a:t>
            </a:r>
          </a:p>
        </p:txBody>
      </p:sp>
    </p:spTree>
    <p:extLst>
      <p:ext uri="{BB962C8B-B14F-4D97-AF65-F5344CB8AC3E}">
        <p14:creationId xmlns:p14="http://schemas.microsoft.com/office/powerpoint/2010/main" val="3831631325"/>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65E9B02-9C85-2C40-876D-FEEA8DDF5281}"/>
              </a:ext>
            </a:extLst>
          </p:cNvPr>
          <p:cNvSpPr>
            <a:spLocks noGrp="1"/>
          </p:cNvSpPr>
          <p:nvPr>
            <p:ph type="body" idx="1"/>
          </p:nvPr>
        </p:nvSpPr>
        <p:spPr/>
        <p:txBody>
          <a:bodyPr/>
          <a:lstStyle/>
          <a:p>
            <a:r>
              <a:rPr lang="en-US" dirty="0"/>
              <a:t>The next set of slides walks you through a Sentinel policy called "</a:t>
            </a:r>
            <a:r>
              <a:rPr lang="en-US" dirty="0">
                <a:solidFill>
                  <a:srgbClr val="FF0000"/>
                </a:solidFill>
              </a:rPr>
              <a:t>restrict-ec2-instance-type.sentinel</a:t>
            </a:r>
            <a:r>
              <a:rPr lang="en-US" dirty="0"/>
              <a:t>" that restricts the allowed sizes of AWS EC2 instances.</a:t>
            </a:r>
          </a:p>
          <a:p>
            <a:r>
              <a:rPr lang="en-US" dirty="0"/>
              <a:t>It breaks down the Sentinel code into smaller bites, clarifying what each section of the code is doing.</a:t>
            </a:r>
          </a:p>
        </p:txBody>
      </p:sp>
      <p:sp>
        <p:nvSpPr>
          <p:cNvPr id="4" name="Title 3">
            <a:extLst>
              <a:ext uri="{FF2B5EF4-FFF2-40B4-BE49-F238E27FC236}">
                <a16:creationId xmlns:a16="http://schemas.microsoft.com/office/drawing/2014/main" id="{AB44F85E-4A98-AD45-BF19-A1246F1E6542}"/>
              </a:ext>
            </a:extLst>
          </p:cNvPr>
          <p:cNvSpPr>
            <a:spLocks noGrp="1"/>
          </p:cNvSpPr>
          <p:nvPr>
            <p:ph type="title"/>
          </p:nvPr>
        </p:nvSpPr>
        <p:spPr/>
        <p:txBody>
          <a:bodyPr/>
          <a:lstStyle/>
          <a:p>
            <a:r>
              <a:rPr lang="en-US" dirty="0"/>
              <a:t>Write a Terraform Sentinel Policy</a:t>
            </a:r>
          </a:p>
        </p:txBody>
      </p:sp>
    </p:spTree>
    <p:extLst>
      <p:ext uri="{BB962C8B-B14F-4D97-AF65-F5344CB8AC3E}">
        <p14:creationId xmlns:p14="http://schemas.microsoft.com/office/powerpoint/2010/main" val="4048281861"/>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normAutofit/>
          </a:bodyPr>
          <a:lstStyle/>
          <a:p>
            <a:pPr marL="0" indent="0">
              <a:buNone/>
            </a:pPr>
            <a:r>
              <a:rPr lang="en-US" dirty="0">
                <a:solidFill>
                  <a:schemeClr val="bg1"/>
                </a:solidFill>
                <a:latin typeface="Courier" pitchFamily="2" charset="0"/>
              </a:rPr>
              <a:t># Import the v2 tfplan import with the alias "tfplan"</a:t>
            </a:r>
          </a:p>
          <a:p>
            <a:pPr marL="0" indent="0">
              <a:buNone/>
            </a:pPr>
            <a:r>
              <a:rPr lang="en-US" dirty="0">
                <a:solidFill>
                  <a:srgbClr val="FF0000"/>
                </a:solidFill>
                <a:latin typeface="Courier" pitchFamily="2" charset="0"/>
              </a:rPr>
              <a:t>import "tfplan/v2" as tfplan</a:t>
            </a:r>
          </a:p>
          <a:p>
            <a:pPr marL="0" indent="0">
              <a:buNone/>
            </a:pPr>
            <a:endParaRPr lang="en-US" dirty="0">
              <a:solidFill>
                <a:srgbClr val="FF0000"/>
              </a:solidFill>
              <a:latin typeface="Courier" pitchFamily="2" charset="0"/>
            </a:endParaRPr>
          </a:p>
          <a:p>
            <a:pPr marL="0" indent="0">
              <a:buNone/>
            </a:pPr>
            <a:r>
              <a:rPr lang="en-US" dirty="0">
                <a:solidFill>
                  <a:schemeClr val="bg1"/>
                </a:solidFill>
                <a:latin typeface="Courier" pitchFamily="2" charset="0"/>
              </a:rPr>
              <a:t># Import tfplan-functions.sentinel with alias "plan"</a:t>
            </a:r>
          </a:p>
          <a:p>
            <a:pPr marL="0" indent="0">
              <a:buNone/>
            </a:pPr>
            <a:r>
              <a:rPr lang="en-US" dirty="0">
                <a:solidFill>
                  <a:srgbClr val="FF0000"/>
                </a:solidFill>
                <a:latin typeface="Courier" pitchFamily="2" charset="0"/>
              </a:rPr>
              <a:t>import "tfplan-functions" as plan</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Sentinel Import Declarations</a:t>
            </a:r>
          </a:p>
        </p:txBody>
      </p:sp>
    </p:spTree>
    <p:extLst>
      <p:ext uri="{BB962C8B-B14F-4D97-AF65-F5344CB8AC3E}">
        <p14:creationId xmlns:p14="http://schemas.microsoft.com/office/powerpoint/2010/main" val="1625459383"/>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lstStyle/>
          <a:p>
            <a:pPr marL="0" indent="0">
              <a:buNone/>
            </a:pPr>
            <a:r>
              <a:rPr lang="en-US" dirty="0">
                <a:latin typeface="Courier" pitchFamily="2" charset="0"/>
              </a:rPr>
              <a:t># Allowed EC2 Instance Types</a:t>
            </a:r>
          </a:p>
          <a:p>
            <a:pPr marL="0" indent="0">
              <a:buNone/>
            </a:pPr>
            <a:r>
              <a:rPr lang="en-US" dirty="0">
                <a:solidFill>
                  <a:srgbClr val="FF0000"/>
                </a:solidFill>
                <a:latin typeface="Courier" pitchFamily="2" charset="0"/>
              </a:rPr>
              <a:t>allowed_types</a:t>
            </a:r>
            <a:r>
              <a:rPr lang="en-US" dirty="0">
                <a:latin typeface="Courier" pitchFamily="2" charset="0"/>
              </a:rPr>
              <a:t> = [</a:t>
            </a:r>
          </a:p>
          <a:p>
            <a:pPr marL="0" indent="0">
              <a:buNone/>
            </a:pPr>
            <a:r>
              <a:rPr lang="en-US" dirty="0">
                <a:latin typeface="Courier" pitchFamily="2" charset="0"/>
              </a:rPr>
              <a:t>  "t2.small",</a:t>
            </a:r>
          </a:p>
          <a:p>
            <a:pPr marL="0" indent="0">
              <a:buNone/>
            </a:pPr>
            <a:r>
              <a:rPr lang="en-US" dirty="0">
                <a:latin typeface="Courier" pitchFamily="2" charset="0"/>
              </a:rPr>
              <a:t>  "t2.medium",</a:t>
            </a:r>
          </a:p>
          <a:p>
            <a:pPr marL="0" indent="0">
              <a:buNone/>
            </a:pPr>
            <a:r>
              <a:rPr lang="en-US" dirty="0">
                <a:latin typeface="Courier" pitchFamily="2" charset="0"/>
              </a:rPr>
              <a:t>  "t2.large",</a:t>
            </a:r>
          </a:p>
          <a:p>
            <a:pPr marL="0" indent="0">
              <a:buNone/>
            </a:pPr>
            <a:r>
              <a:rPr lang="en-US" dirty="0">
                <a:latin typeface="Courier" pitchFamily="2" charset="0"/>
              </a:rPr>
              <a:t>]</a:t>
            </a:r>
            <a:endParaRPr lang="en-US" dirty="0"/>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List of Allowed Values</a:t>
            </a:r>
          </a:p>
        </p:txBody>
      </p:sp>
    </p:spTree>
    <p:extLst>
      <p:ext uri="{BB962C8B-B14F-4D97-AF65-F5344CB8AC3E}">
        <p14:creationId xmlns:p14="http://schemas.microsoft.com/office/powerpoint/2010/main" val="3093814952"/>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a:xfrm>
            <a:off x="1453186" y="2568107"/>
            <a:ext cx="21745481" cy="10364320"/>
          </a:xfrm>
        </p:spPr>
        <p:txBody>
          <a:bodyPr>
            <a:normAutofit/>
          </a:bodyPr>
          <a:lstStyle/>
          <a:p>
            <a:pPr marL="0" indent="0">
              <a:buNone/>
            </a:pPr>
            <a:r>
              <a:rPr lang="en-US" dirty="0">
                <a:solidFill>
                  <a:schemeClr val="bg1"/>
                </a:solidFill>
                <a:latin typeface="Courier" pitchFamily="2" charset="0"/>
              </a:rPr>
              <a:t># Get all EC2 instances</a:t>
            </a:r>
          </a:p>
          <a:p>
            <a:pPr marL="0" indent="0">
              <a:buNone/>
            </a:pPr>
            <a:r>
              <a:rPr lang="en-US" dirty="0">
                <a:solidFill>
                  <a:srgbClr val="FF0000"/>
                </a:solidFill>
                <a:latin typeface="Courier" pitchFamily="2" charset="0"/>
              </a:rPr>
              <a:t>allEC2Instances = plan.find_resources("aws_instance")</a:t>
            </a:r>
          </a:p>
          <a:p>
            <a:pPr marL="0" indent="0">
              <a:buNone/>
            </a:pPr>
            <a:endParaRPr lang="en-US" dirty="0">
              <a:solidFill>
                <a:schemeClr val="bg1"/>
              </a:solidFill>
              <a:latin typeface="Courier" pitchFamily="2" charset="0"/>
            </a:endParaRPr>
          </a:p>
          <a:p>
            <a:pPr marL="0" indent="0">
              <a:buNone/>
            </a:pPr>
            <a:r>
              <a:rPr lang="en-US" dirty="0">
                <a:solidFill>
                  <a:schemeClr val="bg1"/>
                </a:solidFill>
                <a:latin typeface="Courier" pitchFamily="2" charset="0"/>
              </a:rPr>
              <a:t># Filter to EC2 instances with violations</a:t>
            </a:r>
          </a:p>
          <a:p>
            <a:pPr marL="0" indent="0">
              <a:buNone/>
            </a:pPr>
            <a:r>
              <a:rPr lang="en-US" dirty="0">
                <a:solidFill>
                  <a:schemeClr val="bg1"/>
                </a:solidFill>
                <a:latin typeface="Courier" pitchFamily="2" charset="0"/>
              </a:rPr>
              <a:t># The called function prints warnings for all violations</a:t>
            </a:r>
          </a:p>
          <a:p>
            <a:pPr marL="0" indent="0">
              <a:buNone/>
            </a:pPr>
            <a:r>
              <a:rPr lang="en-US" dirty="0">
                <a:solidFill>
                  <a:srgbClr val="FF0000"/>
                </a:solidFill>
                <a:latin typeface="Courier" pitchFamily="2" charset="0"/>
              </a:rPr>
              <a:t>violatingEC2Instances =</a:t>
            </a:r>
          </a:p>
          <a:p>
            <a:pPr marL="0" indent="0">
              <a:buNone/>
            </a:pPr>
            <a:r>
              <a:rPr lang="en-US" dirty="0">
                <a:solidFill>
                  <a:srgbClr val="FF0000"/>
                </a:solidFill>
                <a:latin typeface="Courier" pitchFamily="2" charset="0"/>
              </a:rPr>
              <a:t>  plan.filter_attribute_not_in_list(allEC2Instances, "instance_type", allowed_types, true)</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normAutofit fontScale="90000"/>
          </a:bodyPr>
          <a:lstStyle/>
          <a:p>
            <a:r>
              <a:rPr lang="en-US" dirty="0"/>
              <a:t>Call Sentinel Functions to Find and Filter Resources</a:t>
            </a:r>
          </a:p>
        </p:txBody>
      </p:sp>
      <p:pic>
        <p:nvPicPr>
          <p:cNvPr id="4" name="Picture 3">
            <a:extLst>
              <a:ext uri="{FF2B5EF4-FFF2-40B4-BE49-F238E27FC236}">
                <a16:creationId xmlns:a16="http://schemas.microsoft.com/office/drawing/2014/main" id="{7891F6EE-AC64-7D43-A901-ABF5C7B85C61}"/>
              </a:ext>
            </a:extLst>
          </p:cNvPr>
          <p:cNvPicPr>
            <a:picLocks noChangeAspect="1"/>
          </p:cNvPicPr>
          <p:nvPr/>
        </p:nvPicPr>
        <p:blipFill>
          <a:blip r:embed="rId3"/>
          <a:stretch>
            <a:fillRect/>
          </a:stretch>
        </p:blipFill>
        <p:spPr>
          <a:xfrm>
            <a:off x="0" y="0"/>
            <a:ext cx="24384000" cy="13716000"/>
          </a:xfrm>
          <a:prstGeom prst="rect">
            <a:avLst/>
          </a:prstGeom>
        </p:spPr>
      </p:pic>
    </p:spTree>
    <p:extLst>
      <p:ext uri="{BB962C8B-B14F-4D97-AF65-F5344CB8AC3E}">
        <p14:creationId xmlns:p14="http://schemas.microsoft.com/office/powerpoint/2010/main" val="1197071289"/>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normAutofit/>
          </a:bodyPr>
          <a:lstStyle/>
          <a:p>
            <a:pPr marL="0" indent="0">
              <a:buNone/>
            </a:pPr>
            <a:r>
              <a:rPr lang="en-US" dirty="0">
                <a:solidFill>
                  <a:schemeClr val="bg1"/>
                </a:solidFill>
                <a:latin typeface="Courier" pitchFamily="2" charset="0"/>
              </a:rPr>
              <a:t># Count violations</a:t>
            </a:r>
          </a:p>
          <a:p>
            <a:pPr marL="0" indent="0">
              <a:buNone/>
            </a:pPr>
            <a:r>
              <a:rPr lang="en-US" dirty="0">
                <a:solidFill>
                  <a:srgbClr val="FF0000"/>
                </a:solidFill>
                <a:latin typeface="Courier" pitchFamily="2" charset="0"/>
              </a:rPr>
              <a:t>violations = length(violatingEC2Instances["messages"])</a:t>
            </a:r>
          </a:p>
          <a:p>
            <a:pPr marL="0" indent="0">
              <a:buNone/>
            </a:pPr>
            <a:endParaRPr lang="en-US" dirty="0">
              <a:solidFill>
                <a:schemeClr val="bg1"/>
              </a:solidFill>
              <a:latin typeface="Courier" pitchFamily="2" charset="0"/>
            </a:endParaRPr>
          </a:p>
          <a:p>
            <a:pPr marL="0" indent="0">
              <a:buNone/>
            </a:pPr>
            <a:r>
              <a:rPr lang="en-US" dirty="0">
                <a:solidFill>
                  <a:schemeClr val="bg1"/>
                </a:solidFill>
                <a:latin typeface="Courier" pitchFamily="2" charset="0"/>
              </a:rPr>
              <a:t># Main rule</a:t>
            </a:r>
          </a:p>
          <a:p>
            <a:pPr marL="0" indent="0">
              <a:buNone/>
            </a:pPr>
            <a:r>
              <a:rPr lang="en-US" dirty="0">
                <a:solidFill>
                  <a:srgbClr val="FF0000"/>
                </a:solidFill>
                <a:latin typeface="Courier" pitchFamily="2" charset="0"/>
              </a:rPr>
              <a:t>main = rule</a:t>
            </a: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violations is 0</a:t>
            </a:r>
          </a:p>
          <a:p>
            <a:pPr marL="0" indent="0">
              <a:buNone/>
            </a:pPr>
            <a:r>
              <a:rPr lang="en-US" dirty="0">
                <a:solidFill>
                  <a:schemeClr val="bg1"/>
                </a:solidFill>
                <a:latin typeface="Courier" pitchFamily="2" charset="0"/>
              </a:rPr>
              <a:t>}</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Calculate Boolean and Check it in Main Rule</a:t>
            </a:r>
          </a:p>
        </p:txBody>
      </p:sp>
    </p:spTree>
    <p:extLst>
      <p:ext uri="{BB962C8B-B14F-4D97-AF65-F5344CB8AC3E}">
        <p14:creationId xmlns:p14="http://schemas.microsoft.com/office/powerpoint/2010/main" val="1255825539"/>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lstStyle/>
          <a:p>
            <a:r>
              <a:rPr lang="en-US" dirty="0">
                <a:solidFill>
                  <a:schemeClr val="bg1"/>
                </a:solidFill>
              </a:rPr>
              <a:t>The Instruqt track in this workshop embeds two Sentinel modules with many common functions that can be used in policies.</a:t>
            </a:r>
          </a:p>
          <a:p>
            <a:r>
              <a:rPr lang="en-US" dirty="0">
                <a:solidFill>
                  <a:schemeClr val="bg1"/>
                </a:solidFill>
              </a:rPr>
              <a:t>These are copies of the functions located </a:t>
            </a:r>
            <a:r>
              <a:rPr lang="en-US" dirty="0">
                <a:solidFill>
                  <a:schemeClr val="bg1"/>
                </a:solidFill>
                <a:hlinkClick r:id="rId3">
                  <a:extLst>
                    <a:ext uri="{A12FA001-AC4F-418D-AE19-62706E023703}">
                      <ahyp:hlinkClr xmlns:ahyp="http://schemas.microsoft.com/office/drawing/2018/hyperlinkcolor" val="tx"/>
                    </a:ext>
                  </a:extLst>
                </a:hlinkClick>
              </a:rPr>
              <a:t>here</a:t>
            </a:r>
            <a:r>
              <a:rPr lang="en-US" dirty="0">
                <a:solidFill>
                  <a:schemeClr val="bg1"/>
                </a:solidFill>
              </a:rPr>
              <a:t>.</a:t>
            </a:r>
          </a:p>
          <a:p>
            <a:r>
              <a:rPr lang="en-US" dirty="0">
                <a:solidFill>
                  <a:schemeClr val="bg1"/>
                </a:solidFill>
              </a:rPr>
              <a:t>The policy we just examined called the following functions:</a:t>
            </a:r>
          </a:p>
          <a:p>
            <a:pPr lvl="1"/>
            <a:r>
              <a:rPr lang="en-US" dirty="0">
                <a:solidFill>
                  <a:srgbClr val="FF0000"/>
                </a:solidFill>
              </a:rPr>
              <a:t>find_resources(type)</a:t>
            </a:r>
          </a:p>
          <a:p>
            <a:pPr lvl="1"/>
            <a:r>
              <a:rPr lang="en-US" dirty="0">
                <a:solidFill>
                  <a:srgbClr val="FF0000"/>
                </a:solidFill>
              </a:rPr>
              <a:t>filter_attribute_not_in_list(resources, attr, allowed, prtmsg)</a:t>
            </a:r>
          </a:p>
          <a:p>
            <a:r>
              <a:rPr lang="en-US" dirty="0">
                <a:solidFill>
                  <a:schemeClr val="bg1"/>
                </a:solidFill>
              </a:rPr>
              <a:t>There are other find and filter functions in the above modules.</a:t>
            </a:r>
          </a:p>
          <a:p>
            <a:r>
              <a:rPr lang="en-US" dirty="0">
                <a:solidFill>
                  <a:schemeClr val="bg1"/>
                </a:solidFill>
              </a:rPr>
              <a:t>The filter functions print all violations if prtmsg is true.</a:t>
            </a:r>
          </a:p>
          <a:p>
            <a:r>
              <a:rPr lang="en-US" dirty="0">
                <a:solidFill>
                  <a:schemeClr val="bg1"/>
                </a:solidFill>
              </a:rPr>
              <a:t>Additionally, the filter functions call a very useful function:</a:t>
            </a:r>
            <a:r>
              <a:rPr lang="en-US" dirty="0"/>
              <a:t> </a:t>
            </a:r>
          </a:p>
          <a:p>
            <a:pPr lvl="1"/>
            <a:r>
              <a:rPr lang="en-US" dirty="0">
                <a:solidFill>
                  <a:srgbClr val="FF0000"/>
                </a:solidFill>
              </a:rPr>
              <a:t>evaluate_attribute(</a:t>
            </a:r>
            <a:r>
              <a:rPr lang="en-US">
                <a:solidFill>
                  <a:srgbClr val="FF0000"/>
                </a:solidFill>
              </a:rPr>
              <a:t>r, attribute</a:t>
            </a:r>
            <a:r>
              <a:rPr lang="en-US" dirty="0">
                <a:solidFill>
                  <a:srgbClr val="FF0000"/>
                </a:solidFill>
              </a:rPr>
              <a:t>)</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Common Functions</a:t>
            </a:r>
          </a:p>
        </p:txBody>
      </p:sp>
    </p:spTree>
    <p:extLst>
      <p:ext uri="{BB962C8B-B14F-4D97-AF65-F5344CB8AC3E}">
        <p14:creationId xmlns:p14="http://schemas.microsoft.com/office/powerpoint/2010/main" val="3525301334"/>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normAutofit fontScale="92500" lnSpcReduction="10000"/>
          </a:bodyPr>
          <a:lstStyle/>
          <a:p>
            <a:pPr marL="0" indent="0">
              <a:buNone/>
            </a:pPr>
            <a:r>
              <a:rPr lang="en-US" dirty="0">
                <a:solidFill>
                  <a:schemeClr val="bg1"/>
                </a:solidFill>
                <a:latin typeface="Courier" pitchFamily="2" charset="0"/>
              </a:rPr>
              <a:t># Find all resources of a specific type from all modules</a:t>
            </a:r>
          </a:p>
          <a:p>
            <a:pPr marL="0" indent="0">
              <a:buNone/>
            </a:pPr>
            <a:r>
              <a:rPr lang="en-US" dirty="0">
                <a:solidFill>
                  <a:schemeClr val="bg1"/>
                </a:solidFill>
                <a:latin typeface="Courier" pitchFamily="2" charset="0"/>
              </a:rPr>
              <a:t># Only include resources that are being created or updated</a:t>
            </a:r>
          </a:p>
          <a:p>
            <a:pPr marL="0" indent="0">
              <a:buNone/>
            </a:pPr>
            <a:r>
              <a:rPr lang="en-US" dirty="0">
                <a:solidFill>
                  <a:srgbClr val="FF0000"/>
                </a:solidFill>
                <a:latin typeface="Courier" pitchFamily="2" charset="0"/>
              </a:rPr>
              <a:t>find_resources = func(type) {</a:t>
            </a:r>
          </a:p>
          <a:p>
            <a:pPr marL="0" indent="0">
              <a:buNone/>
            </a:pPr>
            <a:r>
              <a:rPr lang="en-US" dirty="0">
                <a:solidFill>
                  <a:srgbClr val="FF0000"/>
                </a:solidFill>
                <a:latin typeface="Courier" pitchFamily="2" charset="0"/>
              </a:rPr>
              <a:t>  resources = filter tfplan.resource_changes as address, rc {</a:t>
            </a:r>
          </a:p>
          <a:p>
            <a:pPr marL="0" indent="0">
              <a:buNone/>
            </a:pPr>
            <a:r>
              <a:rPr lang="en-US" dirty="0">
                <a:solidFill>
                  <a:srgbClr val="FF0000"/>
                </a:solidFill>
                <a:latin typeface="Courier" pitchFamily="2" charset="0"/>
              </a:rPr>
              <a:t>  	rc.type is type and</a:t>
            </a:r>
          </a:p>
          <a:p>
            <a:pPr marL="0" indent="0">
              <a:buNone/>
            </a:pPr>
            <a:r>
              <a:rPr lang="en-US" dirty="0">
                <a:solidFill>
                  <a:srgbClr val="FF0000"/>
                </a:solidFill>
                <a:latin typeface="Courier" pitchFamily="2" charset="0"/>
              </a:rPr>
              <a:t>  	rc.mode is "managed" and</a:t>
            </a:r>
          </a:p>
          <a:p>
            <a:pPr marL="0" indent="0">
              <a:buNone/>
            </a:pPr>
            <a:r>
              <a:rPr lang="en-US" dirty="0">
                <a:solidFill>
                  <a:srgbClr val="FF0000"/>
                </a:solidFill>
                <a:latin typeface="Courier" pitchFamily="2" charset="0"/>
              </a:rPr>
              <a:t>  	(rc.change.actions contains "create" or</a:t>
            </a:r>
          </a:p>
          <a:p>
            <a:pPr marL="0" indent="0">
              <a:buNone/>
            </a:pPr>
            <a:r>
              <a:rPr lang="en-US" dirty="0">
                <a:solidFill>
                  <a:srgbClr val="FF0000"/>
                </a:solidFill>
                <a:latin typeface="Courier" pitchFamily="2" charset="0"/>
              </a:rPr>
              <a:t>	rc.change.actions contains "update")</a:t>
            </a:r>
          </a:p>
          <a:p>
            <a:pPr marL="0" indent="0">
              <a:buNone/>
            </a:pPr>
            <a:r>
              <a:rPr lang="en-US" dirty="0">
                <a:solidFill>
                  <a:srgbClr val="FF0000"/>
                </a:solidFill>
                <a:latin typeface="Courier" pitchFamily="2" charset="0"/>
              </a:rPr>
              <a:t>  }</a:t>
            </a:r>
          </a:p>
          <a:p>
            <a:pPr marL="0" indent="0">
              <a:buNone/>
            </a:pPr>
            <a:r>
              <a:rPr lang="en-US" dirty="0">
                <a:solidFill>
                  <a:srgbClr val="FF0000"/>
                </a:solidFill>
                <a:latin typeface="Courier" pitchFamily="2" charset="0"/>
              </a:rPr>
              <a:t>  return resources</a:t>
            </a:r>
          </a:p>
          <a:p>
            <a:pPr marL="0" indent="0">
              <a:buNone/>
            </a:pPr>
            <a:r>
              <a:rPr lang="en-US" dirty="0">
                <a:solidFill>
                  <a:srgbClr val="FF0000"/>
                </a:solidFill>
                <a:latin typeface="Courier" pitchFamily="2" charset="0"/>
              </a:rPr>
              <a:t>}</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Function That Finds All Resources By Type</a:t>
            </a:r>
          </a:p>
        </p:txBody>
      </p:sp>
    </p:spTree>
    <p:extLst>
      <p:ext uri="{BB962C8B-B14F-4D97-AF65-F5344CB8AC3E}">
        <p14:creationId xmlns:p14="http://schemas.microsoft.com/office/powerpoint/2010/main" val="2731301524"/>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a:xfrm>
            <a:off x="1453186" y="2568107"/>
            <a:ext cx="21745481" cy="10022904"/>
          </a:xfrm>
        </p:spPr>
        <p:txBody>
          <a:bodyPr>
            <a:normAutofit fontScale="55000" lnSpcReduction="20000"/>
          </a:bodyPr>
          <a:lstStyle/>
          <a:p>
            <a:pPr marL="0" indent="0">
              <a:buNone/>
            </a:pPr>
            <a:r>
              <a:rPr lang="en-US" dirty="0">
                <a:solidFill>
                  <a:srgbClr val="FF0000"/>
                </a:solidFill>
                <a:latin typeface="Courier" pitchFamily="2" charset="0"/>
              </a:rPr>
              <a:t>filter_attribute_not_in_list = func(resources, attr, allowed, prtmsg)</a:t>
            </a: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violators = {}</a:t>
            </a:r>
          </a:p>
          <a:p>
            <a:pPr marL="0" indent="0">
              <a:buNone/>
            </a:pPr>
            <a:r>
              <a:rPr lang="en-US" dirty="0">
                <a:solidFill>
                  <a:schemeClr val="bg1"/>
                </a:solidFill>
                <a:latin typeface="Courier" pitchFamily="2" charset="0"/>
              </a:rPr>
              <a:t>  messages = {}</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for resources as address, rc </a:t>
            </a:r>
            <a:r>
              <a:rPr lang="en-US" dirty="0">
                <a:solidFill>
                  <a:schemeClr val="bg1"/>
                </a:solidFill>
                <a:latin typeface="Courier" pitchFamily="2" charset="0"/>
              </a:rPr>
              <a:t>{</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v = evaluate_attribute(rc, attr) else null</a:t>
            </a:r>
            <a:endParaRPr lang="en-US" dirty="0">
              <a:solidFill>
                <a:schemeClr val="bg1"/>
              </a:solidFill>
              <a:latin typeface="Courier" pitchFamily="2" charset="0"/>
            </a:endParaRP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if v not in allowed </a:t>
            </a:r>
            <a:r>
              <a:rPr lang="en-US" dirty="0">
                <a:solidFill>
                  <a:schemeClr val="bg1"/>
                </a:solidFill>
                <a:latin typeface="Courier" pitchFamily="2" charset="0"/>
              </a:rPr>
              <a:t>{</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message = to_string(address) + " has " + to_string(attr) + " with value " + to_string(v) +</a:t>
            </a:r>
          </a:p>
          <a:p>
            <a:pPr marL="0" indent="0">
              <a:buNone/>
            </a:pPr>
            <a:r>
              <a:rPr lang="en-US" dirty="0">
                <a:solidFill>
                  <a:srgbClr val="FF0000"/>
                </a:solidFill>
                <a:latin typeface="Courier" pitchFamily="2" charset="0"/>
              </a:rPr>
              <a:t>                " that is not in the allowed list: " + to_string(allowed)</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violators[address] = rc</a:t>
            </a:r>
          </a:p>
          <a:p>
            <a:pPr marL="0" indent="0">
              <a:buNone/>
            </a:pPr>
            <a:r>
              <a:rPr lang="en-US" dirty="0">
                <a:solidFill>
                  <a:srgbClr val="FF0000"/>
                </a:solidFill>
                <a:latin typeface="Courier" pitchFamily="2" charset="0"/>
              </a:rPr>
              <a:t>      messages[address] = message</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if prtmsg {</a:t>
            </a:r>
          </a:p>
          <a:p>
            <a:pPr marL="0" indent="0">
              <a:buNone/>
            </a:pPr>
            <a:r>
              <a:rPr lang="en-US" dirty="0">
                <a:solidFill>
                  <a:srgbClr val="FF0000"/>
                </a:solidFill>
                <a:latin typeface="Courier" pitchFamily="2" charset="0"/>
              </a:rPr>
              <a:t>        print(message)</a:t>
            </a:r>
          </a:p>
          <a:p>
            <a:pPr marL="0" indent="0">
              <a:buNone/>
            </a:pPr>
            <a:r>
              <a:rPr lang="en-US" dirty="0">
                <a:solidFill>
                  <a:srgbClr val="FF0000"/>
                </a:solidFill>
                <a:latin typeface="Courier" pitchFamily="2" charset="0"/>
              </a:rPr>
              <a:t>      }</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a:t>
            </a:r>
            <a:r>
              <a:rPr lang="en-US" dirty="0">
                <a:solidFill>
                  <a:schemeClr val="bg1"/>
                </a:solidFill>
                <a:latin typeface="Courier" pitchFamily="2" charset="0"/>
              </a:rPr>
              <a:t> // end if</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a:t>
            </a:r>
            <a:r>
              <a:rPr lang="en-US" dirty="0">
                <a:solidFill>
                  <a:schemeClr val="bg1"/>
                </a:solidFill>
                <a:latin typeface="Courier" pitchFamily="2" charset="0"/>
              </a:rPr>
              <a:t> // end for</a:t>
            </a:r>
          </a:p>
          <a:p>
            <a:pPr marL="0" indent="0">
              <a:buNone/>
            </a:pPr>
            <a:r>
              <a:rPr lang="en-US" dirty="0">
                <a:solidFill>
                  <a:schemeClr val="bg1"/>
                </a:solidFill>
                <a:latin typeface="Courier" pitchFamily="2" charset="0"/>
              </a:rPr>
              <a:t>  return {"resources":violators,"messages":messages}</a:t>
            </a:r>
          </a:p>
          <a:p>
            <a:pPr marL="0" indent="0">
              <a:buNone/>
            </a:pPr>
            <a:r>
              <a:rPr lang="en-US" dirty="0">
                <a:solidFill>
                  <a:schemeClr val="bg1"/>
                </a:solidFill>
                <a:latin typeface="Courier" pitchFamily="2" charset="0"/>
              </a:rPr>
              <a:t>}</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Function That Filters Resources</a:t>
            </a:r>
          </a:p>
        </p:txBody>
      </p:sp>
    </p:spTree>
    <p:extLst>
      <p:ext uri="{BB962C8B-B14F-4D97-AF65-F5344CB8AC3E}">
        <p14:creationId xmlns:p14="http://schemas.microsoft.com/office/powerpoint/2010/main" val="1671759916"/>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fontScale="92500"/>
          </a:bodyPr>
          <a:lstStyle/>
          <a:p>
            <a:r>
              <a:rPr lang="en-US" dirty="0"/>
              <a:t>The filter functions all call the </a:t>
            </a:r>
            <a:r>
              <a:rPr lang="en-US" dirty="0">
                <a:latin typeface="Courier" pitchFamily="2" charset="0"/>
              </a:rPr>
              <a:t>evaluate_attribute()</a:t>
            </a:r>
            <a:r>
              <a:rPr lang="en-US" dirty="0"/>
              <a:t> function that recursively calls itself to evaluate attributes that can be deeply nested inside a resource or data source.</a:t>
            </a:r>
          </a:p>
          <a:p>
            <a:r>
              <a:rPr lang="en-US" dirty="0"/>
              <a:t>This function has the following declaration:</a:t>
            </a:r>
          </a:p>
          <a:p>
            <a:pPr lvl="1"/>
            <a:r>
              <a:rPr lang="en-US" dirty="0">
                <a:solidFill>
                  <a:srgbClr val="FF0000"/>
                </a:solidFill>
                <a:latin typeface="Courier" pitchFamily="2" charset="0"/>
              </a:rPr>
              <a:t>evaluate_attribute = func(r, attribute)</a:t>
            </a:r>
          </a:p>
          <a:p>
            <a:r>
              <a:rPr lang="en-US" dirty="0"/>
              <a:t>The resource passed to the first call to the function should be in the form </a:t>
            </a:r>
            <a:r>
              <a:rPr lang="en-US" dirty="0">
                <a:solidFill>
                  <a:srgbClr val="FF0000"/>
                </a:solidFill>
                <a:latin typeface="Courier" pitchFamily="2" charset="0"/>
              </a:rPr>
              <a:t>rc.change.after</a:t>
            </a:r>
            <a:r>
              <a:rPr lang="en-US" dirty="0"/>
              <a:t> or just </a:t>
            </a:r>
            <a:r>
              <a:rPr lang="en-US" dirty="0">
                <a:solidFill>
                  <a:srgbClr val="FF0000"/>
                </a:solidFill>
                <a:latin typeface="Courier" pitchFamily="2" charset="0"/>
              </a:rPr>
              <a:t>rc</a:t>
            </a:r>
            <a:r>
              <a:rPr lang="en-US" dirty="0"/>
              <a:t> where </a:t>
            </a:r>
            <a:r>
              <a:rPr lang="en-US" dirty="0">
                <a:latin typeface="Courier" pitchFamily="2" charset="0"/>
              </a:rPr>
              <a:t>rc</a:t>
            </a:r>
            <a:r>
              <a:rPr lang="en-US" dirty="0"/>
              <a:t> is a resource change derived by applying filters to </a:t>
            </a:r>
            <a:r>
              <a:rPr lang="en-US" dirty="0">
                <a:solidFill>
                  <a:srgbClr val="FF0000"/>
                </a:solidFill>
                <a:latin typeface="Courier" pitchFamily="2" charset="0"/>
              </a:rPr>
              <a:t>tfplan.resource_changes</a:t>
            </a:r>
            <a:r>
              <a:rPr lang="en-US" dirty="0"/>
              <a:t>.</a:t>
            </a:r>
          </a:p>
          <a:p>
            <a:r>
              <a:rPr lang="en-US" dirty="0"/>
              <a:t>The attribute should be given as a string delimited by "." in which indices of lists start with 0: "storage_os_disk.0.managed_disk_type".</a:t>
            </a:r>
          </a:p>
          <a:p>
            <a:r>
              <a:rPr lang="en-US" dirty="0"/>
              <a:t>Do </a:t>
            </a:r>
            <a:r>
              <a:rPr lang="en-US" u="sng" dirty="0"/>
              <a:t>no</a:t>
            </a:r>
            <a:r>
              <a:rPr lang="en-US" dirty="0"/>
              <a:t>t use something like "storage_os_disk[0].managed_disk_type".</a:t>
            </a:r>
          </a:p>
          <a:p>
            <a:endParaRPr lang="en-US" dirty="0"/>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Function that Evaluates Attributes</a:t>
            </a:r>
          </a:p>
        </p:txBody>
      </p:sp>
    </p:spTree>
    <p:extLst>
      <p:ext uri="{BB962C8B-B14F-4D97-AF65-F5344CB8AC3E}">
        <p14:creationId xmlns:p14="http://schemas.microsoft.com/office/powerpoint/2010/main" val="92651073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C22A6F-016B-8F42-8ABE-0C4779C4A0B2}"/>
              </a:ext>
            </a:extLst>
          </p:cNvPr>
          <p:cNvSpPr>
            <a:spLocks noGrp="1"/>
          </p:cNvSpPr>
          <p:nvPr>
            <p:ph type="body" idx="1"/>
          </p:nvPr>
        </p:nvSpPr>
        <p:spPr/>
        <p:txBody>
          <a:bodyPr>
            <a:normAutofit fontScale="92500" lnSpcReduction="10000"/>
          </a:bodyPr>
          <a:lstStyle/>
          <a:p>
            <a:r>
              <a:rPr lang="en-US" b="1" dirty="0"/>
              <a:t>Sentinel policies</a:t>
            </a:r>
            <a:r>
              <a:rPr lang="en-US" dirty="0"/>
              <a:t> are checked between the standard </a:t>
            </a:r>
            <a:r>
              <a:rPr lang="en-US" b="1" dirty="0"/>
              <a:t>plan</a:t>
            </a:r>
            <a:r>
              <a:rPr lang="en-US" dirty="0"/>
              <a:t> and </a:t>
            </a:r>
            <a:r>
              <a:rPr lang="en-US" b="1" dirty="0"/>
              <a:t>apply</a:t>
            </a:r>
            <a:r>
              <a:rPr lang="en-US" dirty="0"/>
              <a:t> steps of Terraform runs.</a:t>
            </a:r>
          </a:p>
          <a:p>
            <a:r>
              <a:rPr lang="en-US" dirty="0"/>
              <a:t>Policies have different enforcement levels.</a:t>
            </a:r>
          </a:p>
          <a:p>
            <a:r>
              <a:rPr lang="en-US" dirty="0"/>
              <a:t>Violations prevent runs from being applied unless a user with sufficient authority overrides them.</a:t>
            </a:r>
          </a:p>
          <a:p>
            <a:r>
              <a:rPr lang="en-US" dirty="0"/>
              <a:t>Sentinel policies can evaluate the attributes (arguments and exported attributes) of existing and new resources based on information from the current run:</a:t>
            </a:r>
          </a:p>
          <a:p>
            <a:pPr lvl="1"/>
            <a:r>
              <a:rPr lang="en-US" dirty="0"/>
              <a:t>the plan, the configuration, the current state, and other run data including cost estimates</a:t>
            </a:r>
          </a:p>
          <a:p>
            <a:r>
              <a:rPr lang="en-US" dirty="0"/>
              <a:t>This ensures that resources comply with all policies </a:t>
            </a:r>
            <a:r>
              <a:rPr lang="en-US" b="1" dirty="0"/>
              <a:t>before</a:t>
            </a:r>
            <a:r>
              <a:rPr lang="en-US" dirty="0"/>
              <a:t> they are provisioned.</a:t>
            </a:r>
          </a:p>
        </p:txBody>
      </p:sp>
      <p:sp>
        <p:nvSpPr>
          <p:cNvPr id="3" name="Title 2">
            <a:extLst>
              <a:ext uri="{FF2B5EF4-FFF2-40B4-BE49-F238E27FC236}">
                <a16:creationId xmlns:a16="http://schemas.microsoft.com/office/drawing/2014/main" id="{0B1DDCD6-1A6A-B34B-8415-D2364FBAA486}"/>
              </a:ext>
            </a:extLst>
          </p:cNvPr>
          <p:cNvSpPr>
            <a:spLocks noGrp="1"/>
          </p:cNvSpPr>
          <p:nvPr>
            <p:ph type="title"/>
          </p:nvPr>
        </p:nvSpPr>
        <p:spPr/>
        <p:txBody>
          <a:bodyPr/>
          <a:lstStyle/>
          <a:p>
            <a:r>
              <a:rPr lang="en-US" dirty="0"/>
              <a:t>Where is Sentinel Used in Terraform?</a:t>
            </a:r>
          </a:p>
        </p:txBody>
      </p:sp>
    </p:spTree>
    <p:extLst>
      <p:ext uri="{BB962C8B-B14F-4D97-AF65-F5344CB8AC3E}">
        <p14:creationId xmlns:p14="http://schemas.microsoft.com/office/powerpoint/2010/main" val="2542185660"/>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lstStyle/>
          <a:p>
            <a:r>
              <a:rPr lang="en-US" dirty="0"/>
              <a:t>To test your policy with the Sentinel CLI, you first need to set up test cases that use the tfplan/v2 mock you generated earlier.</a:t>
            </a:r>
          </a:p>
          <a:p>
            <a:r>
              <a:rPr lang="en-US" dirty="0"/>
              <a:t>Under the directory containing your policy, create a </a:t>
            </a:r>
            <a:r>
              <a:rPr lang="en-US" b="1" dirty="0">
                <a:solidFill>
                  <a:schemeClr val="bg1"/>
                </a:solidFill>
              </a:rPr>
              <a:t>test</a:t>
            </a:r>
            <a:r>
              <a:rPr lang="en-US" dirty="0"/>
              <a:t> directory.</a:t>
            </a:r>
          </a:p>
          <a:p>
            <a:r>
              <a:rPr lang="en-US" dirty="0"/>
              <a:t>Under the test directory, create a directory with the same name as your policy, but without the ".sentinel" extension.</a:t>
            </a:r>
          </a:p>
          <a:p>
            <a:r>
              <a:rPr lang="en-US" dirty="0"/>
              <a:t>So, for our restrict-ec2-instance-type.sentinel policy, we create the </a:t>
            </a:r>
            <a:r>
              <a:rPr lang="en-US" b="1" dirty="0"/>
              <a:t>restrict-ec2-instance-type</a:t>
            </a:r>
            <a:r>
              <a:rPr lang="en-US" dirty="0"/>
              <a:t> directory under the test directory.</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Set Up the Test Cases Directory for the CLI</a:t>
            </a:r>
          </a:p>
        </p:txBody>
      </p:sp>
    </p:spTree>
    <p:extLst>
      <p:ext uri="{BB962C8B-B14F-4D97-AF65-F5344CB8AC3E}">
        <p14:creationId xmlns:p14="http://schemas.microsoft.com/office/powerpoint/2010/main" val="338945288"/>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a:bodyPr>
          <a:lstStyle/>
          <a:p>
            <a:r>
              <a:rPr lang="en-US" dirty="0"/>
              <a:t>Copy the mock-tfplan-v2.sentinel mock file that you downloaded and extracted from your workspace to this directory.</a:t>
            </a:r>
          </a:p>
          <a:p>
            <a:r>
              <a:rPr lang="en-US" dirty="0"/>
              <a:t>Change the name of the mock file to </a:t>
            </a:r>
            <a:r>
              <a:rPr lang="en-US" b="1" dirty="0"/>
              <a:t>mock-tfplan-pass.sentinel</a:t>
            </a:r>
            <a:r>
              <a:rPr lang="en-US" dirty="0"/>
              <a:t>.</a:t>
            </a:r>
          </a:p>
          <a:p>
            <a:r>
              <a:rPr lang="en-US" dirty="0"/>
              <a:t>Create a second copy of the file called </a:t>
            </a:r>
            <a:r>
              <a:rPr lang="en-US" b="1" dirty="0"/>
              <a:t>mock-tfplan-fail.sentinel</a:t>
            </a:r>
            <a:r>
              <a:rPr lang="en-US" dirty="0"/>
              <a:t>.</a:t>
            </a:r>
          </a:p>
          <a:p>
            <a:r>
              <a:rPr lang="en-US" dirty="0"/>
              <a:t>Create </a:t>
            </a:r>
            <a:r>
              <a:rPr lang="en-US" b="1" dirty="0"/>
              <a:t>pass.json</a:t>
            </a:r>
            <a:r>
              <a:rPr lang="en-US" dirty="0"/>
              <a:t> and </a:t>
            </a:r>
            <a:r>
              <a:rPr lang="en-US" b="1" dirty="0"/>
              <a:t>fail.json</a:t>
            </a:r>
            <a:r>
              <a:rPr lang="en-US" dirty="0"/>
              <a:t> files that have the text on the next two slides respectively.</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Copy Mocks and Create Test Cases</a:t>
            </a:r>
          </a:p>
        </p:txBody>
      </p:sp>
    </p:spTree>
    <p:extLst>
      <p:ext uri="{BB962C8B-B14F-4D97-AF65-F5344CB8AC3E}">
        <p14:creationId xmlns:p14="http://schemas.microsoft.com/office/powerpoint/2010/main" val="3825330448"/>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99796D-6BE5-9443-9E29-118EAE3A388F}"/>
              </a:ext>
            </a:extLst>
          </p:cNvPr>
          <p:cNvSpPr>
            <a:spLocks noGrp="1"/>
          </p:cNvSpPr>
          <p:nvPr>
            <p:ph type="body" idx="1"/>
          </p:nvPr>
        </p:nvSpPr>
        <p:spPr/>
        <p:txBody>
          <a:bodyPr>
            <a:noAutofit/>
          </a:bodyPr>
          <a:lstStyle/>
          <a:p>
            <a:pPr marL="22225" indent="0">
              <a:lnSpc>
                <a:spcPct val="90000"/>
              </a:lnSpc>
              <a:buNone/>
            </a:pPr>
            <a:r>
              <a:rPr lang="en-US" sz="3800" dirty="0">
                <a:latin typeface="Courier" pitchFamily="2" charset="0"/>
              </a:rPr>
              <a:t>{</a:t>
            </a:r>
          </a:p>
          <a:p>
            <a:pPr marL="22225" indent="0">
              <a:lnSpc>
                <a:spcPct val="90000"/>
              </a:lnSpc>
              <a:buNone/>
            </a:pPr>
            <a:r>
              <a:rPr lang="en-US" sz="3800" dirty="0">
                <a:latin typeface="Courier" pitchFamily="2" charset="0"/>
              </a:rPr>
              <a:t>  "modules": {</a:t>
            </a:r>
          </a:p>
          <a:p>
            <a:pPr marL="22225" indent="0">
              <a:lnSpc>
                <a:spcPct val="90000"/>
              </a:lnSpc>
              <a:buNone/>
            </a:pPr>
            <a:r>
              <a:rPr lang="en-US" sz="3800" dirty="0">
                <a:latin typeface="Courier" pitchFamily="2" charset="0"/>
              </a:rPr>
              <a:t>    "tfplan-functions": {</a:t>
            </a:r>
          </a:p>
          <a:p>
            <a:pPr marL="22225" indent="0">
              <a:lnSpc>
                <a:spcPct val="90000"/>
              </a:lnSpc>
              <a:buNone/>
            </a:pPr>
            <a:r>
              <a:rPr lang="en-US" sz="3800" dirty="0">
                <a:latin typeface="Courier" pitchFamily="2" charset="0"/>
              </a:rPr>
              <a:t>      "path": "../../../common-functions/tfplan-functions.sentinel"</a:t>
            </a:r>
          </a:p>
          <a:p>
            <a:pPr marL="22225" indent="0">
              <a:lnSpc>
                <a:spcPct val="90000"/>
              </a:lnSpc>
              <a:buNone/>
            </a:pPr>
            <a:r>
              <a:rPr lang="en-US" sz="3800" dirty="0">
                <a:latin typeface="Courier" pitchFamily="2" charset="0"/>
              </a:rPr>
              <a:t>    }</a:t>
            </a:r>
          </a:p>
          <a:p>
            <a:pPr marL="22225" indent="0">
              <a:lnSpc>
                <a:spcPct val="90000"/>
              </a:lnSpc>
              <a:buNone/>
            </a:pPr>
            <a:r>
              <a:rPr lang="en-US" sz="3800" dirty="0">
                <a:latin typeface="Courier" pitchFamily="2" charset="0"/>
              </a:rPr>
              <a:t>  },</a:t>
            </a:r>
          </a:p>
          <a:p>
            <a:pPr marL="22225" indent="0">
              <a:lnSpc>
                <a:spcPct val="90000"/>
              </a:lnSpc>
              <a:buNone/>
            </a:pPr>
            <a:r>
              <a:rPr lang="en-US" sz="3800" dirty="0">
                <a:latin typeface="Courier" pitchFamily="2" charset="0"/>
              </a:rPr>
              <a:t>  "mock": {</a:t>
            </a:r>
          </a:p>
          <a:p>
            <a:pPr marL="22225" indent="0">
              <a:lnSpc>
                <a:spcPct val="90000"/>
              </a:lnSpc>
              <a:buNone/>
            </a:pPr>
            <a:r>
              <a:rPr lang="en-US" sz="3800" dirty="0">
                <a:latin typeface="Courier" pitchFamily="2" charset="0"/>
              </a:rPr>
              <a:t>    "tfplan/v2": "mock-tfplan-pass.sentinel"</a:t>
            </a:r>
          </a:p>
          <a:p>
            <a:pPr marL="22225" indent="0">
              <a:lnSpc>
                <a:spcPct val="90000"/>
              </a:lnSpc>
              <a:buNone/>
            </a:pPr>
            <a:r>
              <a:rPr lang="en-US" sz="3800" dirty="0">
                <a:latin typeface="Courier" pitchFamily="2" charset="0"/>
              </a:rPr>
              <a:t>  },</a:t>
            </a:r>
          </a:p>
          <a:p>
            <a:pPr marL="22225" indent="0">
              <a:lnSpc>
                <a:spcPct val="90000"/>
              </a:lnSpc>
              <a:buNone/>
            </a:pPr>
            <a:r>
              <a:rPr lang="en-US" sz="3800" dirty="0">
                <a:latin typeface="Courier" pitchFamily="2" charset="0"/>
              </a:rPr>
              <a:t>  "test": {</a:t>
            </a:r>
          </a:p>
          <a:p>
            <a:pPr marL="22225" indent="0">
              <a:lnSpc>
                <a:spcPct val="90000"/>
              </a:lnSpc>
              <a:buNone/>
            </a:pPr>
            <a:r>
              <a:rPr lang="en-US" sz="3800" dirty="0">
                <a:latin typeface="Courier" pitchFamily="2" charset="0"/>
              </a:rPr>
              <a:t>    "main": true</a:t>
            </a:r>
          </a:p>
          <a:p>
            <a:pPr marL="22225" indent="0">
              <a:lnSpc>
                <a:spcPct val="90000"/>
              </a:lnSpc>
              <a:buNone/>
            </a:pPr>
            <a:r>
              <a:rPr lang="en-US" sz="3800" dirty="0">
                <a:latin typeface="Courier" pitchFamily="2" charset="0"/>
              </a:rPr>
              <a:t>  }</a:t>
            </a:r>
          </a:p>
          <a:p>
            <a:pPr marL="22225" indent="0">
              <a:lnSpc>
                <a:spcPct val="90000"/>
              </a:lnSpc>
              <a:buNone/>
            </a:pPr>
            <a:r>
              <a:rPr lang="en-US" sz="3800" dirty="0">
                <a:latin typeface="Courier" pitchFamily="2" charset="0"/>
              </a:rPr>
              <a:t>}</a:t>
            </a:r>
          </a:p>
        </p:txBody>
      </p:sp>
      <p:sp>
        <p:nvSpPr>
          <p:cNvPr id="3" name="Title 2">
            <a:extLst>
              <a:ext uri="{FF2B5EF4-FFF2-40B4-BE49-F238E27FC236}">
                <a16:creationId xmlns:a16="http://schemas.microsoft.com/office/drawing/2014/main" id="{3712727E-3684-EF45-856B-1398A07E4BB4}"/>
              </a:ext>
            </a:extLst>
          </p:cNvPr>
          <p:cNvSpPr>
            <a:spLocks noGrp="1"/>
          </p:cNvSpPr>
          <p:nvPr>
            <p:ph type="title"/>
          </p:nvPr>
        </p:nvSpPr>
        <p:spPr/>
        <p:txBody>
          <a:bodyPr/>
          <a:lstStyle/>
          <a:p>
            <a:r>
              <a:rPr lang="en-US" dirty="0"/>
              <a:t>The pass.json Test Case</a:t>
            </a:r>
          </a:p>
        </p:txBody>
      </p:sp>
    </p:spTree>
    <p:extLst>
      <p:ext uri="{BB962C8B-B14F-4D97-AF65-F5344CB8AC3E}">
        <p14:creationId xmlns:p14="http://schemas.microsoft.com/office/powerpoint/2010/main" val="46761677"/>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fontScale="92500" lnSpcReduction="20000"/>
          </a:bodyPr>
          <a:lstStyle/>
          <a:p>
            <a:pPr marL="22225" indent="0">
              <a:buNone/>
            </a:pPr>
            <a:r>
              <a:rPr lang="en-US" sz="4100" dirty="0">
                <a:latin typeface="Courier" pitchFamily="2" charset="0"/>
              </a:rPr>
              <a:t>{</a:t>
            </a:r>
          </a:p>
          <a:p>
            <a:pPr marL="22225" indent="0">
              <a:buNone/>
            </a:pPr>
            <a:r>
              <a:rPr lang="en-US" sz="4100" dirty="0">
                <a:latin typeface="Courier" pitchFamily="2" charset="0"/>
              </a:rPr>
              <a:t>  "modules": {</a:t>
            </a:r>
          </a:p>
          <a:p>
            <a:pPr marL="22225" indent="0">
              <a:buNone/>
            </a:pPr>
            <a:r>
              <a:rPr lang="en-US" sz="4100" dirty="0">
                <a:latin typeface="Courier" pitchFamily="2" charset="0"/>
              </a:rPr>
              <a:t>    "tfplan-functions": {</a:t>
            </a:r>
          </a:p>
          <a:p>
            <a:pPr marL="22225" indent="0">
              <a:buNone/>
            </a:pPr>
            <a:r>
              <a:rPr lang="en-US" sz="4100" dirty="0">
                <a:latin typeface="Courier" pitchFamily="2" charset="0"/>
              </a:rPr>
              <a:t>      "path": "../../../common-functions/tfplan-functions.sentinel"</a:t>
            </a:r>
          </a:p>
          <a:p>
            <a:pPr marL="22225" indent="0">
              <a:buNone/>
            </a:pPr>
            <a:r>
              <a:rPr lang="en-US" sz="4100" dirty="0">
                <a:latin typeface="Courier" pitchFamily="2" charset="0"/>
              </a:rPr>
              <a:t>    }</a:t>
            </a:r>
          </a:p>
          <a:p>
            <a:pPr marL="22225" indent="0">
              <a:buNone/>
            </a:pPr>
            <a:r>
              <a:rPr lang="en-US" sz="4100" dirty="0">
                <a:latin typeface="Courier" pitchFamily="2" charset="0"/>
              </a:rPr>
              <a:t>  },</a:t>
            </a:r>
          </a:p>
          <a:p>
            <a:pPr marL="22225" indent="0">
              <a:buNone/>
            </a:pPr>
            <a:r>
              <a:rPr lang="en-US" sz="4100" dirty="0">
                <a:latin typeface="Courier" pitchFamily="2" charset="0"/>
              </a:rPr>
              <a:t>  "mock": {</a:t>
            </a:r>
          </a:p>
          <a:p>
            <a:pPr marL="22225" indent="0">
              <a:buNone/>
            </a:pPr>
            <a:r>
              <a:rPr lang="en-US" sz="4100" dirty="0">
                <a:latin typeface="Courier" pitchFamily="2" charset="0"/>
              </a:rPr>
              <a:t>    "tfplan/v2": "mock-tfplan-fail.sentinel"</a:t>
            </a:r>
          </a:p>
          <a:p>
            <a:pPr marL="22225" indent="0">
              <a:buNone/>
            </a:pPr>
            <a:r>
              <a:rPr lang="en-US" sz="4100" dirty="0">
                <a:latin typeface="Courier" pitchFamily="2" charset="0"/>
              </a:rPr>
              <a:t>  },</a:t>
            </a:r>
          </a:p>
          <a:p>
            <a:pPr marL="22225" indent="0">
              <a:buNone/>
            </a:pPr>
            <a:r>
              <a:rPr lang="en-US" sz="4100" dirty="0">
                <a:latin typeface="Courier" pitchFamily="2" charset="0"/>
              </a:rPr>
              <a:t>  "test": {</a:t>
            </a:r>
          </a:p>
          <a:p>
            <a:pPr marL="22225" indent="0">
              <a:buNone/>
            </a:pPr>
            <a:r>
              <a:rPr lang="en-US" sz="4100" dirty="0">
                <a:latin typeface="Courier" pitchFamily="2" charset="0"/>
              </a:rPr>
              <a:t>    "main": false</a:t>
            </a:r>
          </a:p>
          <a:p>
            <a:pPr marL="22225" indent="0">
              <a:buNone/>
            </a:pPr>
            <a:r>
              <a:rPr lang="en-US" sz="4100" dirty="0">
                <a:latin typeface="Courier" pitchFamily="2" charset="0"/>
              </a:rPr>
              <a:t>  }</a:t>
            </a:r>
          </a:p>
          <a:p>
            <a:pPr marL="22225" indent="0">
              <a:buNone/>
            </a:pPr>
            <a:r>
              <a:rPr lang="en-US" sz="4100" dirty="0">
                <a:latin typeface="Courier" pitchFamily="2" charset="0"/>
              </a:rPr>
              <a:t>}</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The fail.json Test Case</a:t>
            </a:r>
          </a:p>
        </p:txBody>
      </p:sp>
    </p:spTree>
    <p:extLst>
      <p:ext uri="{BB962C8B-B14F-4D97-AF65-F5344CB8AC3E}">
        <p14:creationId xmlns:p14="http://schemas.microsoft.com/office/powerpoint/2010/main" val="882775980"/>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lstStyle/>
          <a:p>
            <a:r>
              <a:rPr lang="en-US" dirty="0"/>
              <a:t>Edit the mock-tfplan-pass.sentinel mock file and make sure that all values of </a:t>
            </a:r>
            <a:r>
              <a:rPr lang="en-US" b="1" dirty="0"/>
              <a:t>instance_type</a:t>
            </a:r>
            <a:r>
              <a:rPr lang="en-US" dirty="0"/>
              <a:t> are set to a value such as </a:t>
            </a:r>
            <a:r>
              <a:rPr lang="en-US" b="1" dirty="0"/>
              <a:t>"t2.small"</a:t>
            </a:r>
            <a:r>
              <a:rPr lang="en-US" dirty="0"/>
              <a:t> that is in the allowed_types list.</a:t>
            </a:r>
          </a:p>
          <a:p>
            <a:r>
              <a:rPr lang="en-US" dirty="0"/>
              <a:t>Edit the mock-tfplan-fail.sentinel mock file and make sure that at least one value of </a:t>
            </a:r>
            <a:r>
              <a:rPr lang="en-US" b="1" dirty="0"/>
              <a:t>instance_type</a:t>
            </a:r>
            <a:r>
              <a:rPr lang="en-US" dirty="0"/>
              <a:t> is set to a value such as </a:t>
            </a:r>
            <a:r>
              <a:rPr lang="en-US" b="1" dirty="0"/>
              <a:t>"m5.large"</a:t>
            </a:r>
            <a:r>
              <a:rPr lang="en-US" dirty="0"/>
              <a:t> that is not in the allowed_types list.</a:t>
            </a:r>
          </a:p>
          <a:p>
            <a:r>
              <a:rPr lang="en-US" dirty="0"/>
              <a:t>You should always have at least 1 fail and 1 pass test case.</a:t>
            </a:r>
          </a:p>
          <a:p>
            <a:r>
              <a:rPr lang="en-US" dirty="0"/>
              <a:t>Sometimes, you will want multiple fail test cases and corresponding mocks.</a:t>
            </a:r>
          </a:p>
          <a:p>
            <a:r>
              <a:rPr lang="en-US" dirty="0"/>
              <a:t>You might even want more than 1 pass test case and mock.</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Edit the Pass and Fail Mocks</a:t>
            </a:r>
          </a:p>
        </p:txBody>
      </p:sp>
    </p:spTree>
    <p:extLst>
      <p:ext uri="{BB962C8B-B14F-4D97-AF65-F5344CB8AC3E}">
        <p14:creationId xmlns:p14="http://schemas.microsoft.com/office/powerpoint/2010/main" val="3879290157"/>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a:bodyPr>
          <a:lstStyle/>
          <a:p>
            <a:r>
              <a:rPr lang="en-US" dirty="0"/>
              <a:t>Now that you have set up your test cases, you can test your policy with the Sentinel CLI.</a:t>
            </a:r>
          </a:p>
          <a:p>
            <a:r>
              <a:rPr lang="en-US" dirty="0"/>
              <a:t>Navigate back to the directory containing your policy.</a:t>
            </a:r>
          </a:p>
          <a:p>
            <a:r>
              <a:rPr lang="en-US" dirty="0"/>
              <a:t>Run the following command:</a:t>
            </a:r>
          </a:p>
          <a:p>
            <a:pPr marL="22225" indent="0">
              <a:buNone/>
            </a:pPr>
            <a:r>
              <a:rPr lang="en-US" dirty="0">
                <a:solidFill>
                  <a:srgbClr val="FF0000"/>
                </a:solidFill>
                <a:latin typeface="Courier" pitchFamily="2" charset="0"/>
              </a:rPr>
              <a:t>sentinel test –run=ec2</a:t>
            </a:r>
          </a:p>
          <a:p>
            <a:r>
              <a:rPr lang="en-US" dirty="0"/>
              <a:t>To see the outputs of the print statements, change this to:</a:t>
            </a:r>
          </a:p>
          <a:p>
            <a:pPr marL="22225" indent="0">
              <a:buNone/>
            </a:pPr>
            <a:r>
              <a:rPr lang="en-US" dirty="0">
                <a:solidFill>
                  <a:srgbClr val="FF0000"/>
                </a:solidFill>
                <a:latin typeface="Courier" pitchFamily="2" charset="0"/>
              </a:rPr>
              <a:t>sentinel test –run=ec2 –verbose</a:t>
            </a:r>
          </a:p>
          <a:p>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You can also apply a policy with the </a:t>
            </a:r>
            <a:r>
              <a:rPr lang="en-US" dirty="0">
                <a:solidFill>
                  <a:srgbClr val="FF0000"/>
                </a:solidFill>
                <a:latin typeface="Courier" pitchFamily="2" charset="0"/>
                <a:ea typeface="Verdana" panose="020B0604030504040204" pitchFamily="34" charset="0"/>
                <a:cs typeface="Verdana" panose="020B0604030504040204" pitchFamily="34" charset="0"/>
              </a:rPr>
              <a:t>sentinel apply</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command, but you must set up a Sentinel configuration file like the "sentinel.json" file downloaded with the mocks.</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Test Your Policy with the CLI (1)</a:t>
            </a:r>
          </a:p>
        </p:txBody>
      </p:sp>
    </p:spTree>
    <p:extLst>
      <p:ext uri="{BB962C8B-B14F-4D97-AF65-F5344CB8AC3E}">
        <p14:creationId xmlns:p14="http://schemas.microsoft.com/office/powerpoint/2010/main" val="2188791736"/>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fontScale="92500" lnSpcReduction="20000"/>
          </a:bodyPr>
          <a:lstStyle/>
          <a:p>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The first command gives:</a:t>
            </a:r>
          </a:p>
          <a:p>
            <a:pPr marL="22225" indent="0">
              <a:buNone/>
            </a:pPr>
            <a:r>
              <a:rPr lang="en-US" sz="4200" b="1" dirty="0">
                <a:solidFill>
                  <a:srgbClr val="00B050"/>
                </a:solidFill>
              </a:rPr>
              <a:t>PASS - restrict-ec2-instance-type.sentinel</a:t>
            </a:r>
            <a:endParaRPr lang="en-US" sz="4200" dirty="0">
              <a:solidFill>
                <a:srgbClr val="00B050"/>
              </a:solidFill>
            </a:endParaRPr>
          </a:p>
          <a:p>
            <a:pPr marL="22225" indent="0">
              <a:buNone/>
            </a:pPr>
            <a:r>
              <a:rPr lang="en-US" sz="4200" b="1" dirty="0">
                <a:solidFill>
                  <a:srgbClr val="00B050"/>
                </a:solidFill>
              </a:rPr>
              <a:t>  PASS - test/restrict-ec2-instance-type/fail.json</a:t>
            </a:r>
            <a:endParaRPr lang="en-US" sz="4200" dirty="0">
              <a:solidFill>
                <a:srgbClr val="00B050"/>
              </a:solidFill>
            </a:endParaRPr>
          </a:p>
          <a:p>
            <a:pPr marL="22225" indent="0">
              <a:buNone/>
            </a:pPr>
            <a:r>
              <a:rPr lang="en-US" sz="4200" b="1" dirty="0">
                <a:solidFill>
                  <a:srgbClr val="00B050"/>
                </a:solidFill>
              </a:rPr>
              <a:t>  PASS - test/restrict-ec2-instance-type/pass.json</a:t>
            </a:r>
            <a:endParaRPr lang="en-US" sz="4200" dirty="0">
              <a:solidFill>
                <a:srgbClr val="00B050"/>
              </a:solidFill>
              <a:latin typeface="Verdana" panose="020B0604030504040204" pitchFamily="34" charset="0"/>
              <a:ea typeface="Verdana" panose="020B0604030504040204" pitchFamily="34" charset="0"/>
              <a:cs typeface="Verdana" panose="020B0604030504040204" pitchFamily="34" charset="0"/>
            </a:endParaRPr>
          </a:p>
          <a:p>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The second command gives:</a:t>
            </a:r>
          </a:p>
          <a:p>
            <a:pPr marL="22225" indent="0">
              <a:buNone/>
            </a:pPr>
            <a:r>
              <a:rPr lang="en-US" sz="4200" b="1" dirty="0">
                <a:solidFill>
                  <a:srgbClr val="00B050"/>
                </a:solidFill>
              </a:rPr>
              <a:t>PASS - restrict-ec2-instance-type.sentinel</a:t>
            </a:r>
            <a:endParaRPr lang="en-US" sz="4200" dirty="0">
              <a:solidFill>
                <a:srgbClr val="00B050"/>
              </a:solidFill>
            </a:endParaRPr>
          </a:p>
          <a:p>
            <a:pPr marL="22225" indent="0">
              <a:buNone/>
            </a:pPr>
            <a:r>
              <a:rPr lang="en-US" sz="4200" b="1" dirty="0">
                <a:solidFill>
                  <a:srgbClr val="00B050"/>
                </a:solidFill>
              </a:rPr>
              <a:t>  PASS - test/restrict-ec2-instance-type/fail.json</a:t>
            </a:r>
            <a:endParaRPr lang="en-US" sz="4200" dirty="0">
              <a:solidFill>
                <a:srgbClr val="00B050"/>
              </a:solidFill>
            </a:endParaRPr>
          </a:p>
          <a:p>
            <a:pPr marL="22225" indent="0">
              <a:lnSpc>
                <a:spcPct val="120000"/>
              </a:lnSpc>
              <a:spcBef>
                <a:spcPts val="300"/>
              </a:spcBef>
              <a:buNone/>
            </a:pPr>
            <a:r>
              <a:rPr lang="en-US" dirty="0">
                <a:solidFill>
                  <a:srgbClr val="00B050"/>
                </a:solidFill>
              </a:rPr>
              <a:t>    </a:t>
            </a:r>
            <a:r>
              <a:rPr lang="en-US" sz="3500" dirty="0">
                <a:solidFill>
                  <a:srgbClr val="00B050"/>
                </a:solidFill>
              </a:rPr>
              <a:t>logs:</a:t>
            </a:r>
          </a:p>
          <a:p>
            <a:pPr marL="22225" indent="0">
              <a:lnSpc>
                <a:spcPct val="120000"/>
              </a:lnSpc>
              <a:spcBef>
                <a:spcPts val="300"/>
              </a:spcBef>
              <a:buNone/>
            </a:pPr>
            <a:r>
              <a:rPr lang="en-US" sz="3500" dirty="0">
                <a:solidFill>
                  <a:srgbClr val="00B050"/>
                </a:solidFill>
              </a:rPr>
              <a:t>       aws_instance.ubuntu[0] has instance_type t2.xlarge that is not in the allowed list:</a:t>
            </a:r>
          </a:p>
          <a:p>
            <a:pPr marL="22225" indent="0">
              <a:lnSpc>
                <a:spcPct val="120000"/>
              </a:lnSpc>
              <a:spcBef>
                <a:spcPts val="300"/>
              </a:spcBef>
              <a:buNone/>
            </a:pPr>
            <a:r>
              <a:rPr lang="en-US" sz="3500" dirty="0">
                <a:solidFill>
                  <a:srgbClr val="00B050"/>
                </a:solidFill>
              </a:rPr>
              <a:t>       ["t2.small" "t2.medium" "t2.large"]</a:t>
            </a:r>
            <a:endParaRPr lang="en-US" dirty="0">
              <a:solidFill>
                <a:srgbClr val="00B050"/>
              </a:solidFill>
            </a:endParaRPr>
          </a:p>
          <a:p>
            <a:pPr marL="22225" indent="0">
              <a:lnSpc>
                <a:spcPct val="120000"/>
              </a:lnSpc>
              <a:spcBef>
                <a:spcPts val="300"/>
              </a:spcBef>
              <a:buNone/>
            </a:pPr>
            <a:r>
              <a:rPr lang="en-US" dirty="0">
                <a:solidFill>
                  <a:srgbClr val="00B050"/>
                </a:solidFill>
              </a:rPr>
              <a:t>     </a:t>
            </a:r>
            <a:r>
              <a:rPr lang="en-US" sz="3300" dirty="0">
                <a:solidFill>
                  <a:srgbClr val="00B050"/>
                </a:solidFill>
              </a:rPr>
              <a:t> </a:t>
            </a:r>
            <a:r>
              <a:rPr lang="en-US" sz="3800" dirty="0">
                <a:solidFill>
                  <a:srgbClr val="00B050"/>
                </a:solidFill>
              </a:rPr>
              <a:t>FALSE - restrict-ec2-instance-type.sentinel:30:1 - Rule "main"</a:t>
            </a:r>
          </a:p>
          <a:p>
            <a:pPr marL="22225" indent="0">
              <a:buNone/>
            </a:pPr>
            <a:r>
              <a:rPr lang="en-US" b="1" dirty="0">
                <a:solidFill>
                  <a:srgbClr val="00B050"/>
                </a:solidFill>
              </a:rPr>
              <a:t>  </a:t>
            </a:r>
            <a:r>
              <a:rPr lang="en-US" sz="4200" b="1" dirty="0">
                <a:solidFill>
                  <a:srgbClr val="00B050"/>
                </a:solidFill>
              </a:rPr>
              <a:t>PASS - test/restrict-ec2-instance-type/pass.json</a:t>
            </a:r>
            <a:endParaRPr lang="en-US" dirty="0">
              <a:solidFill>
                <a:srgbClr val="00B050"/>
              </a:solidFill>
            </a:endParaRPr>
          </a:p>
          <a:p>
            <a:pPr marL="22225" indent="0">
              <a:spcBef>
                <a:spcPts val="300"/>
              </a:spcBef>
              <a:buNone/>
            </a:pPr>
            <a:r>
              <a:rPr lang="en-US" dirty="0">
                <a:solidFill>
                  <a:srgbClr val="00B050"/>
                </a:solidFill>
              </a:rPr>
              <a:t>      </a:t>
            </a:r>
            <a:r>
              <a:rPr lang="en-US" sz="3800" dirty="0">
                <a:solidFill>
                  <a:srgbClr val="00B050"/>
                </a:solidFill>
              </a:rPr>
              <a:t>TRUE - restrict-ec2-instance-type.sentinel:30:1 - Rule "main"</a:t>
            </a:r>
          </a:p>
          <a:p>
            <a:pPr marL="22225" indent="0">
              <a:buNone/>
            </a:pPr>
            <a:endParaRPr lang="en-US"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Test Your Policy with the CLI (2)</a:t>
            </a:r>
          </a:p>
        </p:txBody>
      </p:sp>
    </p:spTree>
    <p:extLst>
      <p:ext uri="{BB962C8B-B14F-4D97-AF65-F5344CB8AC3E}">
        <p14:creationId xmlns:p14="http://schemas.microsoft.com/office/powerpoint/2010/main" val="2899761466"/>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About the Workshop Exercises</a:t>
            </a:r>
          </a:p>
        </p:txBody>
      </p:sp>
    </p:spTree>
    <p:extLst>
      <p:ext uri="{BB962C8B-B14F-4D97-AF65-F5344CB8AC3E}">
        <p14:creationId xmlns:p14="http://schemas.microsoft.com/office/powerpoint/2010/main" val="3272282513"/>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a:bodyPr>
          <a:lstStyle/>
          <a:p>
            <a:r>
              <a:rPr lang="en-US" dirty="0"/>
              <a:t>The </a:t>
            </a:r>
            <a:r>
              <a:rPr lang="en-US" dirty="0">
                <a:hlinkClick r:id="rId3"/>
              </a:rPr>
              <a:t>Writing and Testing Sentinel Policies for Terraform</a:t>
            </a:r>
            <a:r>
              <a:rPr lang="en-US" dirty="0"/>
              <a:t> guide that this presentation is based on contains 5 exercises designed to make readers capable of independently writing and testing new Sentinel policies.</a:t>
            </a:r>
          </a:p>
          <a:p>
            <a:r>
              <a:rPr lang="en-US" dirty="0"/>
              <a:t>Those exercises intentionally did not provide step-by-step, copy-and-paste instructions since we feel it is better for people to try to write their own policies by following the guide's 8-step methodology.</a:t>
            </a:r>
          </a:p>
          <a:p>
            <a:r>
              <a:rPr lang="en-US" dirty="0"/>
              <a:t>That methodology includes reading Terraform provider documentation to determine the resources and attributes that a policy should focus on.</a:t>
            </a:r>
          </a:p>
          <a:p>
            <a:r>
              <a:rPr lang="en-US" dirty="0"/>
              <a:t>This approach can be effective for someone working by themself.</a:t>
            </a:r>
          </a:p>
          <a:p>
            <a:r>
              <a:rPr lang="en-US" dirty="0"/>
              <a:t>But it is more difficult in a workshop or class setting in which time is limited.</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The Original Guide's Exercises</a:t>
            </a:r>
          </a:p>
        </p:txBody>
      </p:sp>
    </p:spTree>
    <p:extLst>
      <p:ext uri="{BB962C8B-B14F-4D97-AF65-F5344CB8AC3E}">
        <p14:creationId xmlns:p14="http://schemas.microsoft.com/office/powerpoint/2010/main" val="3630191795"/>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Fortunately, we found a happy medium between the </a:t>
            </a:r>
            <a:r>
              <a:rPr lang="en-US" i="1" dirty="0"/>
              <a:t>step-by-step, copy-and-paste</a:t>
            </a:r>
            <a:r>
              <a:rPr lang="en-US" dirty="0"/>
              <a:t> and the </a:t>
            </a:r>
            <a:r>
              <a:rPr lang="en-US" i="1" dirty="0"/>
              <a:t>write everything yourself</a:t>
            </a:r>
            <a:r>
              <a:rPr lang="en-US" dirty="0"/>
              <a:t> approaches.</a:t>
            </a:r>
          </a:p>
          <a:p>
            <a:r>
              <a:rPr lang="en-US" dirty="0"/>
              <a:t>We've made things easier in the Instruqt challenges that implement the exercises by writing most of each policy and by providing the test cases and mocks needed to test it.</a:t>
            </a:r>
          </a:p>
          <a:p>
            <a:r>
              <a:rPr lang="en-US" dirty="0"/>
              <a:t>You need to finish each policy, save it, and then run the </a:t>
            </a:r>
            <a:r>
              <a:rPr lang="en-US" dirty="0">
                <a:latin typeface="Courier" pitchFamily="2" charset="0"/>
              </a:rPr>
              <a:t>sentinel test</a:t>
            </a:r>
            <a:r>
              <a:rPr lang="en-US" dirty="0"/>
              <a:t> command to verify that it behaves correctly.</a:t>
            </a:r>
          </a:p>
          <a:p>
            <a:r>
              <a:rPr lang="en-US" dirty="0"/>
              <a:t>You'll be asked to complete 2 different versions of the policies in exercises 2-5.</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The New Workshop Exercises</a:t>
            </a:r>
          </a:p>
        </p:txBody>
      </p:sp>
    </p:spTree>
    <p:extLst>
      <p:ext uri="{BB962C8B-B14F-4D97-AF65-F5344CB8AC3E}">
        <p14:creationId xmlns:p14="http://schemas.microsoft.com/office/powerpoint/2010/main" val="88716739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3CDAA9D-BBAA-6A4A-A03D-C0D9FA6B8956}"/>
              </a:ext>
            </a:extLst>
          </p:cNvPr>
          <p:cNvSpPr>
            <a:spLocks noGrp="1"/>
          </p:cNvSpPr>
          <p:nvPr>
            <p:ph type="body" idx="1"/>
          </p:nvPr>
        </p:nvSpPr>
        <p:spPr/>
        <p:txBody>
          <a:bodyPr>
            <a:normAutofit lnSpcReduction="10000"/>
          </a:bodyPr>
          <a:lstStyle/>
          <a:p>
            <a:r>
              <a:rPr lang="en-US" dirty="0"/>
              <a:t>HashiCorp customers are using Sentinel to implement governance policies like the following in Terraform Cloud/Enterprise:</a:t>
            </a:r>
          </a:p>
          <a:p>
            <a:pPr lvl="1"/>
            <a:r>
              <a:rPr lang="en-US" dirty="0"/>
              <a:t>Enforce security standards:</a:t>
            </a:r>
          </a:p>
          <a:p>
            <a:pPr lvl="2"/>
            <a:r>
              <a:rPr lang="en-US" sz="4400" dirty="0"/>
              <a:t>Require all S3 buckets use the private ACL and be encrypted by KMS.</a:t>
            </a:r>
          </a:p>
          <a:p>
            <a:pPr lvl="2"/>
            <a:r>
              <a:rPr lang="en-US" sz="4400" dirty="0"/>
              <a:t>Restrict which roles the AWS provider can assume.</a:t>
            </a:r>
          </a:p>
          <a:p>
            <a:pPr lvl="2"/>
            <a:r>
              <a:rPr lang="en-US" dirty="0"/>
              <a:t>Blacklist resources, data sources, providers, or provisioners.</a:t>
            </a:r>
            <a:endParaRPr lang="en-US" sz="4400" dirty="0"/>
          </a:p>
          <a:p>
            <a:pPr lvl="1"/>
            <a:r>
              <a:rPr lang="en-US" dirty="0"/>
              <a:t>Avoid excessive costs:</a:t>
            </a:r>
          </a:p>
          <a:p>
            <a:pPr lvl="2"/>
            <a:r>
              <a:rPr lang="en-US" dirty="0"/>
              <a:t>Limit the sizes of VMs and Kubernetes clusters in public clouds.</a:t>
            </a:r>
          </a:p>
          <a:p>
            <a:pPr lvl="2"/>
            <a:r>
              <a:rPr lang="en-US" dirty="0"/>
              <a:t>Limit the monthly spend of each Terraform workspace.</a:t>
            </a:r>
          </a:p>
          <a:p>
            <a:pPr lvl="1"/>
            <a:r>
              <a:rPr lang="en-US" dirty="0"/>
              <a:t>Enforce mandatory tags on resources provisioned by Terraform.</a:t>
            </a:r>
          </a:p>
          <a:p>
            <a:pPr lvl="1"/>
            <a:r>
              <a:rPr lang="en-US" dirty="0"/>
              <a:t>Mandate that all modules come from a Private Module Registry.</a:t>
            </a:r>
          </a:p>
          <a:p>
            <a:pPr lvl="1"/>
            <a:r>
              <a:rPr lang="en-US" dirty="0"/>
              <a:t>Enforce specific Terraform coding conventions.</a:t>
            </a:r>
          </a:p>
        </p:txBody>
      </p:sp>
      <p:sp>
        <p:nvSpPr>
          <p:cNvPr id="5" name="Title 4">
            <a:extLst>
              <a:ext uri="{FF2B5EF4-FFF2-40B4-BE49-F238E27FC236}">
                <a16:creationId xmlns:a16="http://schemas.microsoft.com/office/drawing/2014/main" id="{066BD642-E3BE-004D-BF95-0068CAC4B748}"/>
              </a:ext>
            </a:extLst>
          </p:cNvPr>
          <p:cNvSpPr>
            <a:spLocks noGrp="1"/>
          </p:cNvSpPr>
          <p:nvPr>
            <p:ph type="title"/>
          </p:nvPr>
        </p:nvSpPr>
        <p:spPr/>
        <p:txBody>
          <a:bodyPr>
            <a:normAutofit fontScale="90000"/>
          </a:bodyPr>
          <a:lstStyle/>
          <a:p>
            <a:r>
              <a:rPr lang="en-US" dirty="0"/>
              <a:t>How Customers are Using Sentinel in Terraform</a:t>
            </a:r>
          </a:p>
        </p:txBody>
      </p:sp>
    </p:spTree>
    <p:extLst>
      <p:ext uri="{BB962C8B-B14F-4D97-AF65-F5344CB8AC3E}">
        <p14:creationId xmlns:p14="http://schemas.microsoft.com/office/powerpoint/2010/main" val="54241815"/>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After launching the challenge, you should read the note screens while the challenge loads to learn about the challenge's task:</a:t>
            </a:r>
          </a:p>
          <a:p>
            <a:r>
              <a:rPr lang="en-US" dirty="0"/>
              <a:t>When the "Start" button appears, click it to view the challenge's assignment and begin following the instructions.</a:t>
            </a:r>
          </a:p>
          <a:p>
            <a:r>
              <a:rPr lang="en-US" dirty="0"/>
              <a:t>The challenge has 3 tabs:</a:t>
            </a:r>
          </a:p>
          <a:p>
            <a:pPr lvl="1"/>
            <a:r>
              <a:rPr lang="en-US" dirty="0"/>
              <a:t>The </a:t>
            </a:r>
            <a:r>
              <a:rPr lang="en-US" b="1" dirty="0"/>
              <a:t>Policies</a:t>
            </a:r>
            <a:r>
              <a:rPr lang="en-US" dirty="0"/>
              <a:t> tab lets you edit policies.</a:t>
            </a:r>
          </a:p>
          <a:p>
            <a:pPr lvl="1"/>
            <a:r>
              <a:rPr lang="en-US" dirty="0"/>
              <a:t>The </a:t>
            </a:r>
            <a:r>
              <a:rPr lang="en-US" b="1" dirty="0"/>
              <a:t>Test Cases</a:t>
            </a:r>
            <a:r>
              <a:rPr lang="en-US" dirty="0"/>
              <a:t> tab lets you inspect test cases and the mocks.</a:t>
            </a:r>
          </a:p>
          <a:p>
            <a:pPr lvl="1"/>
            <a:r>
              <a:rPr lang="en-US" dirty="0"/>
              <a:t>The </a:t>
            </a:r>
            <a:r>
              <a:rPr lang="en-US" b="1" dirty="0"/>
              <a:t>Sentinel CLI</a:t>
            </a:r>
            <a:r>
              <a:rPr lang="en-US" dirty="0"/>
              <a:t> tab lets you run the </a:t>
            </a:r>
            <a:r>
              <a:rPr lang="en-US" dirty="0">
                <a:latin typeface="Courier" pitchFamily="2" charset="0"/>
              </a:rPr>
              <a:t>sentinel test</a:t>
            </a:r>
            <a:r>
              <a:rPr lang="en-US" dirty="0"/>
              <a:t> command. </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Challenge Flow</a:t>
            </a:r>
          </a:p>
        </p:txBody>
      </p:sp>
    </p:spTree>
    <p:extLst>
      <p:ext uri="{BB962C8B-B14F-4D97-AF65-F5344CB8AC3E}">
        <p14:creationId xmlns:p14="http://schemas.microsoft.com/office/powerpoint/2010/main" val="4252596978"/>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lnSpcReduction="10000"/>
          </a:bodyPr>
          <a:lstStyle/>
          <a:p>
            <a:r>
              <a:rPr lang="en-US" dirty="0"/>
              <a:t>By reviewing the note screens before each challenge, the links in them, the challenge assignment, and/or these slides, you should be able to successfully complete each policy.</a:t>
            </a:r>
          </a:p>
          <a:p>
            <a:r>
              <a:rPr lang="en-US" dirty="0"/>
              <a:t>We also want to emphasize that you do </a:t>
            </a:r>
            <a:r>
              <a:rPr lang="en-US" b="1" dirty="0"/>
              <a:t>not</a:t>
            </a:r>
            <a:r>
              <a:rPr lang="en-US" dirty="0"/>
              <a:t> need any cloud accounts or HashiCorp software to write and test the policies since you will be using the Sentinel CLI in a VM loaded by the track to test the policies after you complete them.</a:t>
            </a:r>
          </a:p>
          <a:p>
            <a:r>
              <a:rPr lang="en-US" dirty="0"/>
              <a:t>You will need to replace placeholders like &lt;resource_type&gt;, &lt;attribute&gt;, and &lt;condition&gt; in each policy with suitable Sentinel expressions or values in order to complete the policies. But keep any quotes around placeholders.</a:t>
            </a:r>
          </a:p>
          <a:p>
            <a:r>
              <a:rPr lang="en-US" dirty="0"/>
              <a:t>Remember that "attributes" includes "arguments" of resources.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Completing the Sentinel Policies (1)</a:t>
            </a:r>
          </a:p>
        </p:txBody>
      </p:sp>
    </p:spTree>
    <p:extLst>
      <p:ext uri="{BB962C8B-B14F-4D97-AF65-F5344CB8AC3E}">
        <p14:creationId xmlns:p14="http://schemas.microsoft.com/office/powerpoint/2010/main" val="3509683300"/>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lnSpcReduction="10000"/>
          </a:bodyPr>
          <a:lstStyle/>
          <a:p>
            <a:r>
              <a:rPr lang="en-US" dirty="0"/>
              <a:t>Please do NOT edit the mock files; that would be cheating.</a:t>
            </a:r>
          </a:p>
          <a:p>
            <a:r>
              <a:rPr lang="en-US" dirty="0"/>
              <a:t>Be sure to look at the suggested Terraform provider link for each challenge; this will help you identify a resource or data source and one of its attributes to use.</a:t>
            </a:r>
          </a:p>
          <a:p>
            <a:r>
              <a:rPr lang="en-US" dirty="0"/>
              <a:t>Also look at suggested links about specific Sentinel features.</a:t>
            </a:r>
          </a:p>
          <a:p>
            <a:r>
              <a:rPr lang="en-US" dirty="0"/>
              <a:t>Replace as many of the placeholders as you can. If you can't replace one of them, save the policy and click the Check button to get a hint.</a:t>
            </a:r>
          </a:p>
          <a:p>
            <a:r>
              <a:rPr lang="en-US" dirty="0"/>
              <a:t>This might give you a useful hint. If not, try removing the placeholder, saving the policy, and clicking the Check button again to receive a bigger hint.</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Completing the Sentinel Policies (2)</a:t>
            </a:r>
          </a:p>
        </p:txBody>
      </p:sp>
    </p:spTree>
    <p:extLst>
      <p:ext uri="{BB962C8B-B14F-4D97-AF65-F5344CB8AC3E}">
        <p14:creationId xmlns:p14="http://schemas.microsoft.com/office/powerpoint/2010/main" val="3430750890"/>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After replacing all the placeholders, please do the following:</a:t>
            </a:r>
          </a:p>
          <a:p>
            <a:pPr lvl="1"/>
            <a:r>
              <a:rPr lang="en-US" dirty="0"/>
              <a:t>Save the file.</a:t>
            </a:r>
          </a:p>
          <a:p>
            <a:pPr lvl="1"/>
            <a:r>
              <a:rPr lang="en-US" dirty="0"/>
              <a:t>For exercises 2-5, create a copy as instructed in the assignment that does not include "-1" or "-2" in its name.</a:t>
            </a:r>
          </a:p>
          <a:p>
            <a:pPr lvl="1"/>
            <a:r>
              <a:rPr lang="en-US" dirty="0"/>
              <a:t> Run the </a:t>
            </a:r>
            <a:r>
              <a:rPr lang="en-US" dirty="0">
                <a:latin typeface="Courier" pitchFamily="2" charset="0"/>
              </a:rPr>
              <a:t>sentinel test</a:t>
            </a:r>
            <a:r>
              <a:rPr lang="en-US" dirty="0"/>
              <a:t> command with the specified arguments. </a:t>
            </a:r>
          </a:p>
          <a:p>
            <a:r>
              <a:rPr lang="en-US" dirty="0"/>
              <a:t>All test cases should pass. If not, edit the original policy (not the copy) and repeat the above 3 steps.</a:t>
            </a:r>
          </a:p>
          <a:p>
            <a:r>
              <a:rPr lang="en-US" dirty="0"/>
              <a:t>Keep doing this until all the test cases pass.</a:t>
            </a:r>
          </a:p>
          <a:p>
            <a:r>
              <a:rPr lang="en-US" dirty="0"/>
              <a:t>Don't forget that clicking the Check button will give hints.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Completing the Sentinel Policies (3)</a:t>
            </a:r>
          </a:p>
        </p:txBody>
      </p:sp>
    </p:spTree>
    <p:extLst>
      <p:ext uri="{BB962C8B-B14F-4D97-AF65-F5344CB8AC3E}">
        <p14:creationId xmlns:p14="http://schemas.microsoft.com/office/powerpoint/2010/main" val="28884708"/>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Exercise 1</a:t>
            </a:r>
          </a:p>
        </p:txBody>
      </p:sp>
    </p:spTree>
    <p:extLst>
      <p:ext uri="{BB962C8B-B14F-4D97-AF65-F5344CB8AC3E}">
        <p14:creationId xmlns:p14="http://schemas.microsoft.com/office/powerpoint/2010/main" val="2708595356"/>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a:bodyPr>
          <a:lstStyle/>
          <a:p>
            <a:r>
              <a:rPr lang="en-US" dirty="0"/>
              <a:t>Your task in this challenge is to complete and test a Sentinel policy that restricts the Vault authentication methods (backends) provisioned by Terraform's Vault Provider.</a:t>
            </a:r>
          </a:p>
          <a:p>
            <a:r>
              <a:rPr lang="en-US" dirty="0"/>
              <a:t>The policy uses the tfplan/v2 import and is very similar to the sample restrict-ec2-instance-type.sentinel policy we just reviewed.</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Exercise 1: Restrict Vault Auth Methods</a:t>
            </a:r>
          </a:p>
        </p:txBody>
      </p:sp>
    </p:spTree>
    <p:extLst>
      <p:ext uri="{BB962C8B-B14F-4D97-AF65-F5344CB8AC3E}">
        <p14:creationId xmlns:p14="http://schemas.microsoft.com/office/powerpoint/2010/main" val="2775940267"/>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tfplan/v2 Import</a:t>
            </a:r>
          </a:p>
        </p:txBody>
      </p:sp>
      <p:pic>
        <p:nvPicPr>
          <p:cNvPr id="6" name="Picture 5">
            <a:extLst>
              <a:ext uri="{FF2B5EF4-FFF2-40B4-BE49-F238E27FC236}">
                <a16:creationId xmlns:a16="http://schemas.microsoft.com/office/drawing/2014/main" id="{6D8CB39E-362F-3B40-AEA7-393134239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869" y="2169667"/>
            <a:ext cx="15539915" cy="10762760"/>
          </a:xfrm>
          <a:prstGeom prst="rect">
            <a:avLst/>
          </a:prstGeom>
        </p:spPr>
      </p:pic>
    </p:spTree>
    <p:extLst>
      <p:ext uri="{BB962C8B-B14F-4D97-AF65-F5344CB8AC3E}">
        <p14:creationId xmlns:p14="http://schemas.microsoft.com/office/powerpoint/2010/main" val="1185105783"/>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lnSpcReduction="10000"/>
          </a:bodyPr>
          <a:lstStyle/>
          <a:p>
            <a:r>
              <a:rPr lang="en-US" dirty="0">
                <a:latin typeface="Verdana" panose="020B0604030504040204" pitchFamily="34" charset="0"/>
                <a:ea typeface="Verdana" panose="020B0604030504040204" pitchFamily="34" charset="0"/>
                <a:cs typeface="Verdana" panose="020B0604030504040204" pitchFamily="34" charset="0"/>
              </a:rPr>
              <a:t>The tfplan/v2 import includes two different collections, </a:t>
            </a:r>
            <a:r>
              <a:rPr lang="en-US" dirty="0">
                <a:latin typeface="Courier" pitchFamily="2" charset="0"/>
                <a:ea typeface="Verdana" panose="020B0604030504040204" pitchFamily="34" charset="0"/>
                <a:cs typeface="Verdana" panose="020B0604030504040204" pitchFamily="34" charset="0"/>
              </a:rPr>
              <a:t>planned_values</a:t>
            </a:r>
            <a:r>
              <a:rPr lang="en-US" dirty="0">
                <a:latin typeface="Verdana" panose="020B0604030504040204" pitchFamily="34" charset="0"/>
                <a:ea typeface="Verdana" panose="020B0604030504040204" pitchFamily="34" charset="0"/>
                <a:cs typeface="Verdana" panose="020B0604030504040204" pitchFamily="34" charset="0"/>
              </a:rPr>
              <a:t> and </a:t>
            </a:r>
            <a:r>
              <a:rPr lang="en-US" dirty="0">
                <a:latin typeface="Courier" pitchFamily="2" charset="0"/>
                <a:ea typeface="Verdana" panose="020B0604030504040204" pitchFamily="34" charset="0"/>
                <a:cs typeface="Verdana" panose="020B0604030504040204" pitchFamily="34" charset="0"/>
              </a:rPr>
              <a:t>resource_changes</a:t>
            </a:r>
            <a:r>
              <a:rPr lang="en-US" dirty="0">
                <a:latin typeface="Verdana" panose="020B0604030504040204" pitchFamily="34" charset="0"/>
                <a:ea typeface="Verdana" panose="020B0604030504040204" pitchFamily="34" charset="0"/>
                <a:cs typeface="Verdana" panose="020B0604030504040204" pitchFamily="34" charset="0"/>
              </a:rPr>
              <a:t>, that can be used to evaluate the expected values of resource and data source attributes (including both arguments and exported attributes) if an apply were run.</a:t>
            </a:r>
          </a:p>
          <a:p>
            <a:r>
              <a:rPr lang="en-US" dirty="0">
                <a:latin typeface="Verdana" panose="020B0604030504040204" pitchFamily="34" charset="0"/>
                <a:ea typeface="Verdana" panose="020B0604030504040204" pitchFamily="34" charset="0"/>
                <a:cs typeface="Verdana" panose="020B0604030504040204" pitchFamily="34" charset="0"/>
              </a:rPr>
              <a:t>Using the </a:t>
            </a:r>
            <a:r>
              <a:rPr lang="en-US" dirty="0">
                <a:latin typeface="Courier" pitchFamily="2" charset="0"/>
                <a:ea typeface="Verdana" panose="020B0604030504040204" pitchFamily="34" charset="0"/>
                <a:cs typeface="Verdana" panose="020B0604030504040204" pitchFamily="34" charset="0"/>
              </a:rPr>
              <a:t>resource_changes</a:t>
            </a:r>
            <a:r>
              <a:rPr lang="en-US" dirty="0">
                <a:latin typeface="Verdana" panose="020B0604030504040204" pitchFamily="34" charset="0"/>
                <a:ea typeface="Verdana" panose="020B0604030504040204" pitchFamily="34" charset="0"/>
                <a:cs typeface="Verdana" panose="020B0604030504040204" pitchFamily="34" charset="0"/>
              </a:rPr>
              <a:t> collection is generally preferred because it includes more information about changes being made to new or existing resources.</a:t>
            </a:r>
          </a:p>
          <a:p>
            <a:r>
              <a:rPr lang="en-US" dirty="0">
                <a:latin typeface="Verdana" panose="020B0604030504040204" pitchFamily="34" charset="0"/>
                <a:ea typeface="Verdana" panose="020B0604030504040204" pitchFamily="34" charset="0"/>
                <a:cs typeface="Verdana" panose="020B0604030504040204" pitchFamily="34" charset="0"/>
              </a:rPr>
              <a:t>This data includes the actions being performed such as "create", "update", and "delete", the values of attributes before and after the change, and the </a:t>
            </a:r>
            <a:r>
              <a:rPr lang="en-US" dirty="0">
                <a:latin typeface="Courier" pitchFamily="2" charset="0"/>
                <a:ea typeface="Verdana" panose="020B0604030504040204" pitchFamily="34" charset="0"/>
                <a:cs typeface="Verdana" panose="020B0604030504040204" pitchFamily="34" charset="0"/>
              </a:rPr>
              <a:t>after_unknown</a:t>
            </a:r>
            <a:r>
              <a:rPr lang="en-US" dirty="0">
                <a:latin typeface="Verdana" panose="020B0604030504040204" pitchFamily="34" charset="0"/>
                <a:ea typeface="Verdana" panose="020B0604030504040204" pitchFamily="34" charset="0"/>
                <a:cs typeface="Verdana" panose="020B0604030504040204" pitchFamily="34" charset="0"/>
              </a:rPr>
              <a:t> collection of booleans indicating if the values are computed (will not be known until after the apply). </a:t>
            </a:r>
          </a:p>
          <a:p>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Using the tfplan/v2 Import</a:t>
            </a:r>
          </a:p>
        </p:txBody>
      </p:sp>
    </p:spTree>
    <p:extLst>
      <p:ext uri="{BB962C8B-B14F-4D97-AF65-F5344CB8AC3E}">
        <p14:creationId xmlns:p14="http://schemas.microsoft.com/office/powerpoint/2010/main" val="4171347728"/>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lstStyle/>
          <a:p>
            <a:r>
              <a:rPr lang="en-US" dirty="0"/>
              <a:t>Recall the Terraform code we showed earlier that creates two instances of an "aws_instance" resource with name "ubuntu":</a:t>
            </a:r>
          </a:p>
          <a:p>
            <a:pPr marL="22225" indent="0">
              <a:buNone/>
            </a:pPr>
            <a:r>
              <a:rPr lang="en-US" dirty="0">
                <a:latin typeface="Courier" pitchFamily="2" charset="0"/>
              </a:rPr>
              <a:t>resource "aws_instance" "ubuntu" {</a:t>
            </a:r>
          </a:p>
          <a:p>
            <a:pPr marL="22225" indent="0">
              <a:buNone/>
            </a:pPr>
            <a:r>
              <a:rPr lang="en-US" dirty="0">
                <a:latin typeface="Courier" pitchFamily="2" charset="0"/>
              </a:rPr>
              <a:t>  count         = 2</a:t>
            </a:r>
          </a:p>
          <a:p>
            <a:pPr marL="22225" indent="0">
              <a:buNone/>
            </a:pPr>
            <a:r>
              <a:rPr lang="en-US" dirty="0">
                <a:latin typeface="Courier" pitchFamily="2" charset="0"/>
              </a:rPr>
              <a:t>  ami           = "${var.ami_id}"</a:t>
            </a:r>
          </a:p>
          <a:p>
            <a:pPr marL="22225" indent="0">
              <a:buNone/>
            </a:pPr>
            <a:r>
              <a:rPr lang="en-US" dirty="0">
                <a:latin typeface="Courier" pitchFamily="2" charset="0"/>
              </a:rPr>
              <a:t>  instance_type = "${var.instance_type}"</a:t>
            </a:r>
          </a:p>
          <a:p>
            <a:pPr marL="22225" indent="0">
              <a:buNone/>
            </a:pPr>
            <a:r>
              <a:rPr lang="en-US" dirty="0">
                <a:latin typeface="Courier" pitchFamily="2" charset="0"/>
              </a:rPr>
              <a:t>}</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Example of tfplan/v2 Resource Data (1)</a:t>
            </a:r>
          </a:p>
        </p:txBody>
      </p:sp>
    </p:spTree>
    <p:extLst>
      <p:ext uri="{BB962C8B-B14F-4D97-AF65-F5344CB8AC3E}">
        <p14:creationId xmlns:p14="http://schemas.microsoft.com/office/powerpoint/2010/main" val="1185305631"/>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lIns="118872">
            <a:noAutofit/>
          </a:bodyPr>
          <a:lstStyle/>
          <a:p>
            <a:r>
              <a:rPr lang="en-US" sz="4400" dirty="0"/>
              <a:t>A changed resource instance will appear in the tfplan/v2 import like this:</a:t>
            </a:r>
          </a:p>
          <a:p>
            <a:pPr marL="22225" indent="0">
              <a:buNone/>
            </a:pPr>
            <a:r>
              <a:rPr lang="en-US" sz="3200" dirty="0">
                <a:solidFill>
                  <a:srgbClr val="FF0000"/>
                </a:solidFill>
                <a:latin typeface="Courier" pitchFamily="2" charset="0"/>
              </a:rPr>
              <a:t>resource_changes</a:t>
            </a:r>
            <a:r>
              <a:rPr lang="en-US" sz="3200" dirty="0">
                <a:latin typeface="Courier" pitchFamily="2" charset="0"/>
              </a:rPr>
              <a:t> = {</a:t>
            </a:r>
          </a:p>
          <a:p>
            <a:pPr marL="22225" indent="0">
              <a:buNone/>
            </a:pPr>
            <a:r>
              <a:rPr lang="en-US" sz="3200" dirty="0">
                <a:latin typeface="Courier" pitchFamily="2" charset="0"/>
              </a:rPr>
              <a:t>    "</a:t>
            </a:r>
            <a:r>
              <a:rPr lang="en-US" sz="3200" dirty="0">
                <a:solidFill>
                  <a:srgbClr val="FF0000"/>
                </a:solidFill>
                <a:latin typeface="Courier" pitchFamily="2" charset="0"/>
              </a:rPr>
              <a:t>aws_instance.ubuntu[0]</a:t>
            </a:r>
            <a:r>
              <a:rPr lang="en-US" sz="3200" dirty="0">
                <a:latin typeface="Courier" pitchFamily="2" charset="0"/>
              </a:rPr>
              <a:t>": {</a:t>
            </a:r>
          </a:p>
          <a:p>
            <a:pPr marL="22225" indent="0">
              <a:buNone/>
            </a:pPr>
            <a:r>
              <a:rPr lang="en-US" sz="3200" dirty="0">
                <a:latin typeface="Courier" pitchFamily="2" charset="0"/>
              </a:rPr>
              <a:t>        "address": "aws_instance.ubuntu[0]",</a:t>
            </a:r>
          </a:p>
          <a:p>
            <a:pPr marL="22225" indent="0">
              <a:buNone/>
            </a:pPr>
            <a:r>
              <a:rPr lang="en-US" sz="3200" dirty="0">
                <a:latin typeface="Courier" pitchFamily="2" charset="0"/>
              </a:rPr>
              <a:t>        "</a:t>
            </a:r>
            <a:r>
              <a:rPr lang="en-US" sz="3200" dirty="0">
                <a:solidFill>
                  <a:srgbClr val="FF0000"/>
                </a:solidFill>
                <a:latin typeface="Courier" pitchFamily="2" charset="0"/>
              </a:rPr>
              <a:t>change</a:t>
            </a:r>
            <a:r>
              <a:rPr lang="en-US" sz="3200" dirty="0">
                <a:latin typeface="Courier" pitchFamily="2" charset="0"/>
              </a:rPr>
              <a:t>": {</a:t>
            </a:r>
          </a:p>
          <a:p>
            <a:pPr marL="22225" indent="0">
              <a:buNone/>
            </a:pPr>
            <a:r>
              <a:rPr lang="en-US" sz="3200" dirty="0">
                <a:latin typeface="Courier" pitchFamily="2" charset="0"/>
              </a:rPr>
              <a:t>            "</a:t>
            </a:r>
            <a:r>
              <a:rPr lang="en-US" sz="3200" dirty="0">
                <a:solidFill>
                  <a:srgbClr val="FF0000"/>
                </a:solidFill>
                <a:latin typeface="Courier" pitchFamily="2" charset="0"/>
              </a:rPr>
              <a:t>after</a:t>
            </a:r>
            <a:r>
              <a:rPr lang="en-US" sz="3200" dirty="0">
                <a:latin typeface="Courier" pitchFamily="2" charset="0"/>
              </a:rPr>
              <a:t>": {</a:t>
            </a:r>
          </a:p>
          <a:p>
            <a:pPr marL="22225" indent="0">
              <a:buNone/>
            </a:pPr>
            <a:r>
              <a:rPr lang="en-US" sz="3200" dirty="0">
                <a:latin typeface="Courier" pitchFamily="2" charset="0"/>
              </a:rPr>
              <a:t>                "</a:t>
            </a:r>
            <a:r>
              <a:rPr lang="en-US" sz="3200" dirty="0">
                <a:solidFill>
                  <a:srgbClr val="FF0000"/>
                </a:solidFill>
                <a:latin typeface="Courier" pitchFamily="2" charset="0"/>
              </a:rPr>
              <a:t>instance_type</a:t>
            </a:r>
            <a:r>
              <a:rPr lang="en-US" sz="3200" dirty="0">
                <a:latin typeface="Courier" pitchFamily="2" charset="0"/>
              </a:rPr>
              <a:t>": "t2.small",			},</a:t>
            </a:r>
          </a:p>
          <a:p>
            <a:pPr marL="22225" indent="0">
              <a:buNone/>
            </a:pPr>
            <a:r>
              <a:rPr lang="en-US" sz="3200" dirty="0">
                <a:latin typeface="Courier" pitchFamily="2" charset="0"/>
              </a:rPr>
              <a:t>            },</a:t>
            </a:r>
          </a:p>
          <a:p>
            <a:pPr marL="22225" indent="0">
              <a:buNone/>
            </a:pPr>
            <a:r>
              <a:rPr lang="en-US" sz="3200" dirty="0">
                <a:latin typeface="Courier" pitchFamily="2" charset="0"/>
              </a:rPr>
              <a:t>        "mode": "managed",</a:t>
            </a:r>
          </a:p>
          <a:p>
            <a:pPr marL="22225" indent="0">
              <a:buNone/>
            </a:pPr>
            <a:r>
              <a:rPr lang="en-US" sz="3200" dirty="0">
                <a:latin typeface="Courier" pitchFamily="2" charset="0"/>
              </a:rPr>
              <a:t>        "name": "ubuntu",</a:t>
            </a:r>
          </a:p>
          <a:p>
            <a:pPr marL="22225" indent="0">
              <a:buNone/>
            </a:pPr>
            <a:r>
              <a:rPr lang="en-US" sz="3200" dirty="0">
                <a:latin typeface="Courier" pitchFamily="2" charset="0"/>
              </a:rPr>
              <a:t>        "type": "aws_instance",</a:t>
            </a:r>
          </a:p>
          <a:p>
            <a:pPr marL="22225" indent="0">
              <a:buNone/>
            </a:pPr>
            <a:r>
              <a:rPr lang="en-US" sz="3200" dirty="0">
                <a:latin typeface="Courier" pitchFamily="2" charset="0"/>
              </a:rPr>
              <a:t>    },</a:t>
            </a:r>
          </a:p>
          <a:p>
            <a:pPr marL="22225" indent="0">
              <a:buNone/>
            </a:pPr>
            <a:r>
              <a:rPr lang="en-US" sz="3200" dirty="0">
                <a:latin typeface="Courier" pitchFamily="2" charset="0"/>
              </a:rPr>
              <a:t>    "aws_instance.ubuntu[1]": {}</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Example of tfplan/v2 Resource Data (2)</a:t>
            </a:r>
          </a:p>
        </p:txBody>
      </p:sp>
    </p:spTree>
    <p:extLst>
      <p:ext uri="{BB962C8B-B14F-4D97-AF65-F5344CB8AC3E}">
        <p14:creationId xmlns:p14="http://schemas.microsoft.com/office/powerpoint/2010/main" val="213145768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42B003-8634-7A43-93A5-EAAE7BBFCB0F}"/>
              </a:ext>
            </a:extLst>
          </p:cNvPr>
          <p:cNvSpPr>
            <a:spLocks noGrp="1"/>
          </p:cNvSpPr>
          <p:nvPr>
            <p:ph type="body" idx="1"/>
          </p:nvPr>
        </p:nvSpPr>
        <p:spPr/>
        <p:txBody>
          <a:bodyPr>
            <a:normAutofit/>
          </a:bodyPr>
          <a:lstStyle/>
          <a:p>
            <a:r>
              <a:rPr lang="en-US" b="1" dirty="0"/>
              <a:t>Policy Sets</a:t>
            </a:r>
            <a:r>
              <a:rPr lang="en-US" dirty="0"/>
              <a:t> are groups of </a:t>
            </a:r>
            <a:r>
              <a:rPr lang="en-US" b="1" dirty="0"/>
              <a:t>Sentinel Polices</a:t>
            </a:r>
            <a:r>
              <a:rPr lang="en-US" dirty="0"/>
              <a:t> which can be enforced on all workspaces or only on selected workspaces within one or more organizations.</a:t>
            </a:r>
          </a:p>
          <a:p>
            <a:r>
              <a:rPr lang="en-US" dirty="0"/>
              <a:t>They are created in VCS repositories and then registered with organizations using the Terraform Cloud UI or API.</a:t>
            </a:r>
          </a:p>
          <a:p>
            <a:r>
              <a:rPr lang="en-US" dirty="0"/>
              <a:t>They can be restricted to a specific VCS branch and to a specific path within it, allowing multiple policy sets to exist in a single repository.</a:t>
            </a:r>
          </a:p>
          <a:p>
            <a:r>
              <a:rPr lang="en-US" dirty="0"/>
              <a:t>Additionally, </a:t>
            </a:r>
            <a:r>
              <a:rPr lang="en-US" b="1" dirty="0"/>
              <a:t>Parameters</a:t>
            </a:r>
            <a:r>
              <a:rPr lang="en-US" dirty="0"/>
              <a:t> can be added to policy sets allowing the secure introduction of credentials needed by API endpoints invoked with the Sentinel HTTP import.</a:t>
            </a:r>
          </a:p>
        </p:txBody>
      </p:sp>
      <p:sp>
        <p:nvSpPr>
          <p:cNvPr id="3" name="Title 2">
            <a:extLst>
              <a:ext uri="{FF2B5EF4-FFF2-40B4-BE49-F238E27FC236}">
                <a16:creationId xmlns:a16="http://schemas.microsoft.com/office/drawing/2014/main" id="{77565C62-9F73-5441-8DB7-9D130CA261B2}"/>
              </a:ext>
            </a:extLst>
          </p:cNvPr>
          <p:cNvSpPr>
            <a:spLocks noGrp="1"/>
          </p:cNvSpPr>
          <p:nvPr>
            <p:ph type="title"/>
          </p:nvPr>
        </p:nvSpPr>
        <p:spPr/>
        <p:txBody>
          <a:bodyPr/>
          <a:lstStyle/>
          <a:p>
            <a:r>
              <a:rPr lang="en-US" dirty="0"/>
              <a:t>Sentinel Policy Sets and Policies</a:t>
            </a:r>
          </a:p>
        </p:txBody>
      </p:sp>
    </p:spTree>
    <p:extLst>
      <p:ext uri="{BB962C8B-B14F-4D97-AF65-F5344CB8AC3E}">
        <p14:creationId xmlns:p14="http://schemas.microsoft.com/office/powerpoint/2010/main" val="1281699760"/>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Exercise 2</a:t>
            </a:r>
          </a:p>
        </p:txBody>
      </p:sp>
    </p:spTree>
    <p:extLst>
      <p:ext uri="{BB962C8B-B14F-4D97-AF65-F5344CB8AC3E}">
        <p14:creationId xmlns:p14="http://schemas.microsoft.com/office/powerpoint/2010/main" val="3589863525"/>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normAutofit/>
          </a:bodyPr>
          <a:lstStyle/>
          <a:p>
            <a:r>
              <a:rPr lang="en-US" dirty="0"/>
              <a:t>Your task in this challenge is to complete and test 2 versions of a Sentinel policy that requires that all AWS IAM access keys provisioned by Terraform's AWS Provider include a PGP key that starts with "keybase:".</a:t>
            </a:r>
          </a:p>
          <a:p>
            <a:r>
              <a:rPr lang="en-US" dirty="0"/>
              <a:t>The policy uses the tfplan/v2 import.</a:t>
            </a:r>
          </a:p>
          <a:p>
            <a:r>
              <a:rPr lang="en-US" dirty="0"/>
              <a:t>The first version calls common functions to find and filter resources.</a:t>
            </a:r>
          </a:p>
          <a:p>
            <a:r>
              <a:rPr lang="en-US" dirty="0"/>
              <a:t>The second version does the filtering inside the policy itself, requiring you to use </a:t>
            </a:r>
            <a:r>
              <a:rPr lang="en-US" dirty="0">
                <a:latin typeface="Courier" pitchFamily="2" charset="0"/>
              </a:rPr>
              <a:t>for</a:t>
            </a:r>
            <a:r>
              <a:rPr lang="en-US" dirty="0"/>
              <a:t> loops, </a:t>
            </a:r>
            <a:r>
              <a:rPr lang="en-US" dirty="0">
                <a:latin typeface="Courier" pitchFamily="2" charset="0"/>
              </a:rPr>
              <a:t>if/else</a:t>
            </a:r>
            <a:r>
              <a:rPr lang="en-US" dirty="0"/>
              <a:t> conditionals, and the </a:t>
            </a:r>
            <a:r>
              <a:rPr lang="en-US" dirty="0">
                <a:latin typeface="Courier" pitchFamily="2" charset="0"/>
              </a:rPr>
              <a:t>strings</a:t>
            </a:r>
            <a:r>
              <a:rPr lang="en-US" dirty="0"/>
              <a:t> import.</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normAutofit/>
          </a:bodyPr>
          <a:lstStyle/>
          <a:p>
            <a:r>
              <a:rPr lang="en-US" dirty="0"/>
              <a:t>Exercise 2: Restrict AWS IAM access keys</a:t>
            </a:r>
          </a:p>
        </p:txBody>
      </p:sp>
    </p:spTree>
    <p:extLst>
      <p:ext uri="{BB962C8B-B14F-4D97-AF65-F5344CB8AC3E}">
        <p14:creationId xmlns:p14="http://schemas.microsoft.com/office/powerpoint/2010/main" val="453797299"/>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Using Sentinel in Terraform Cloud and Terraform Enterprise</a:t>
            </a:r>
          </a:p>
        </p:txBody>
      </p:sp>
    </p:spTree>
    <p:extLst>
      <p:ext uri="{BB962C8B-B14F-4D97-AF65-F5344CB8AC3E}">
        <p14:creationId xmlns:p14="http://schemas.microsoft.com/office/powerpoint/2010/main" val="1069945034"/>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lnSpcReduction="10000"/>
          </a:bodyPr>
          <a:lstStyle/>
          <a:p>
            <a:r>
              <a:rPr lang="en-US" dirty="0"/>
              <a:t>After successfully testing a policy with the CLI, you might also want to test it against actual Terraform code on a TFC or TFE server.</a:t>
            </a:r>
          </a:p>
          <a:p>
            <a:r>
              <a:rPr lang="en-US" dirty="0"/>
              <a:t>When doing this, we suggest you follow these recommendations:</a:t>
            </a:r>
          </a:p>
          <a:p>
            <a:pPr lvl="1"/>
            <a:r>
              <a:rPr lang="en-US" dirty="0"/>
              <a:t>Put each new policy in a policy set that does not contain any other policies.</a:t>
            </a:r>
          </a:p>
          <a:p>
            <a:pPr lvl="1"/>
            <a:r>
              <a:rPr lang="en-US" dirty="0"/>
              <a:t>Assign the workspaces you will be using to test your policy to that policy set.</a:t>
            </a:r>
          </a:p>
          <a:p>
            <a:pPr lvl="1"/>
            <a:r>
              <a:rPr lang="en-US" dirty="0"/>
              <a:t>Do not assign any other workspaces to the policy set.</a:t>
            </a:r>
          </a:p>
          <a:p>
            <a:pPr lvl="1"/>
            <a:r>
              <a:rPr lang="en-US" dirty="0"/>
              <a:t>Set the policy enforcement level to </a:t>
            </a:r>
            <a:r>
              <a:rPr lang="en-US" b="1" dirty="0"/>
              <a:t>hard mandatory</a:t>
            </a:r>
            <a:r>
              <a:rPr lang="en-US" dirty="0"/>
              <a:t>.</a:t>
            </a:r>
          </a:p>
          <a:p>
            <a:r>
              <a:rPr lang="en-US" dirty="0"/>
              <a:t>Following these recommendations will make your testing easier:</a:t>
            </a:r>
          </a:p>
          <a:p>
            <a:pPr lvl="1"/>
            <a:r>
              <a:rPr lang="en-US" dirty="0"/>
              <a:t>You won't see results from other policies.</a:t>
            </a:r>
          </a:p>
          <a:p>
            <a:pPr lvl="1"/>
            <a:r>
              <a:rPr lang="en-US" dirty="0"/>
              <a:t>You won't have to worry about overriding soft-mandatory failures.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Testing Policies in Terraform Cloud</a:t>
            </a:r>
          </a:p>
        </p:txBody>
      </p:sp>
    </p:spTree>
    <p:extLst>
      <p:ext uri="{BB962C8B-B14F-4D97-AF65-F5344CB8AC3E}">
        <p14:creationId xmlns:p14="http://schemas.microsoft.com/office/powerpoint/2010/main" val="4194296390"/>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lnSpcReduction="10000"/>
          </a:bodyPr>
          <a:lstStyle/>
          <a:p>
            <a:r>
              <a:rPr lang="en-US" b="1" dirty="0"/>
              <a:t>Policy Sets</a:t>
            </a:r>
            <a:r>
              <a:rPr lang="en-US" dirty="0"/>
              <a:t> are created in a VCS repository.</a:t>
            </a:r>
          </a:p>
          <a:p>
            <a:r>
              <a:rPr lang="en-US" dirty="0"/>
              <a:t>Each policy set contains the policies and a configuration file called "sentinel.hcl" that lists the policies and their enforcement levels.</a:t>
            </a:r>
          </a:p>
          <a:p>
            <a:pPr marL="719590" lvl="3" indent="0">
              <a:buNone/>
            </a:pPr>
            <a:r>
              <a:rPr lang="en-US" dirty="0">
                <a:latin typeface="Courier" pitchFamily="2" charset="0"/>
              </a:rPr>
              <a:t>policy "restrict-ec2-instance-type" {</a:t>
            </a:r>
          </a:p>
          <a:p>
            <a:pPr marL="719590" lvl="3" indent="0">
              <a:buNone/>
            </a:pPr>
            <a:r>
              <a:rPr lang="en-US" dirty="0">
                <a:latin typeface="Courier" pitchFamily="2" charset="0"/>
              </a:rPr>
              <a:t>    enforcement_level = "soft-mandatory"</a:t>
            </a:r>
          </a:p>
          <a:p>
            <a:pPr marL="719590" lvl="3" indent="0">
              <a:buNone/>
            </a:pPr>
            <a:r>
              <a:rPr lang="en-US" dirty="0">
                <a:latin typeface="Courier" pitchFamily="2" charset="0"/>
              </a:rPr>
              <a:t>}</a:t>
            </a:r>
          </a:p>
          <a:p>
            <a:pPr marL="708025" indent="-685800"/>
            <a:r>
              <a:rPr lang="en-US" dirty="0">
                <a:latin typeface="Verdana" panose="020B0604030504040204" pitchFamily="34" charset="0"/>
                <a:ea typeface="Verdana" panose="020B0604030504040204" pitchFamily="34" charset="0"/>
                <a:cs typeface="Verdana" panose="020B0604030504040204" pitchFamily="34" charset="0"/>
              </a:rPr>
              <a:t>You then configure the policy set</a:t>
            </a:r>
            <a:r>
              <a:rPr lang="en-US" dirty="0"/>
              <a:t> in the Terraform Cloud UI by registering it, indicating the repository, branch, and policies path.</a:t>
            </a:r>
          </a:p>
          <a:p>
            <a:pPr marL="708025" indent="-685800"/>
            <a:r>
              <a:rPr lang="en-US" dirty="0"/>
              <a:t>You can also specify </a:t>
            </a:r>
            <a:r>
              <a:rPr lang="en-US" b="1" dirty="0"/>
              <a:t>Parameters</a:t>
            </a:r>
            <a:r>
              <a:rPr lang="en-US" dirty="0"/>
              <a:t> for it including sensitive ones.</a:t>
            </a:r>
          </a:p>
          <a:p>
            <a:pPr marL="708025" indent="-685800"/>
            <a:r>
              <a:rPr lang="en-US" dirty="0"/>
              <a:t>You also determine the workspaces it should be enforced on.</a:t>
            </a:r>
          </a:p>
          <a:p>
            <a:pPr marL="708025" indent="-685800"/>
            <a:r>
              <a:rPr lang="en-US" dirty="0">
                <a:latin typeface="Verdana" panose="020B0604030504040204" pitchFamily="34" charset="0"/>
                <a:ea typeface="Verdana" panose="020B0604030504040204" pitchFamily="34" charset="0"/>
                <a:cs typeface="Verdana" panose="020B0604030504040204" pitchFamily="34" charset="0"/>
              </a:rPr>
              <a:t>You can also specify Sentinel modules to load.</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Creating Policy Sets with Policies</a:t>
            </a:r>
          </a:p>
        </p:txBody>
      </p:sp>
    </p:spTree>
    <p:extLst>
      <p:ext uri="{BB962C8B-B14F-4D97-AF65-F5344CB8AC3E}">
        <p14:creationId xmlns:p14="http://schemas.microsoft.com/office/powerpoint/2010/main" val="552825395"/>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3354E87-CDFA-C346-A2E6-8E0B045201E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54550" y="203200"/>
            <a:ext cx="15074900" cy="13309600"/>
          </a:xfrm>
          <a:prstGeom prst="rect">
            <a:avLst/>
          </a:prstGeom>
        </p:spPr>
      </p:pic>
    </p:spTree>
    <p:extLst>
      <p:ext uri="{BB962C8B-B14F-4D97-AF65-F5344CB8AC3E}">
        <p14:creationId xmlns:p14="http://schemas.microsoft.com/office/powerpoint/2010/main" val="746169706"/>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latin typeface="Verdana" panose="020B0604030504040204" pitchFamily="34" charset="0"/>
                <a:ea typeface="Verdana" panose="020B0604030504040204" pitchFamily="34" charset="0"/>
                <a:cs typeface="Verdana" panose="020B0604030504040204" pitchFamily="34" charset="0"/>
              </a:rPr>
              <a:t>Here is an example policy set:</a:t>
            </a:r>
          </a:p>
          <a:p>
            <a:pPr marL="22225" indent="0">
              <a:buNone/>
            </a:pPr>
            <a:endParaRPr lang="en-US" dirty="0">
              <a:latin typeface="Verdana" panose="020B0604030504040204" pitchFamily="34" charset="0"/>
              <a:ea typeface="Verdana" panose="020B0604030504040204" pitchFamily="34" charset="0"/>
              <a:cs typeface="Verdana" panose="020B0604030504040204" pitchFamily="34" charset="0"/>
            </a:endParaRPr>
          </a:p>
          <a:p>
            <a:pPr marL="22225" indent="0">
              <a:buNone/>
            </a:pPr>
            <a:r>
              <a:rPr lang="en-US" sz="4400" dirty="0">
                <a:latin typeface="Courier" pitchFamily="2" charset="0"/>
                <a:ea typeface="Verdana" panose="020B0604030504040204" pitchFamily="34" charset="0"/>
                <a:cs typeface="Verdana" panose="020B0604030504040204" pitchFamily="34" charset="0"/>
              </a:rPr>
              <a:t>module "tfplan-functions" {</a:t>
            </a:r>
          </a:p>
          <a:p>
            <a:pPr marL="22225" indent="0">
              <a:buNone/>
            </a:pPr>
            <a:r>
              <a:rPr lang="en-US" sz="4400" dirty="0">
                <a:latin typeface="Courier" pitchFamily="2" charset="0"/>
                <a:ea typeface="Verdana" panose="020B0604030504040204" pitchFamily="34" charset="0"/>
                <a:cs typeface="Verdana" panose="020B0604030504040204" pitchFamily="34" charset="0"/>
              </a:rPr>
              <a:t>    source = "./common-functions/tfplan-functions.sentinel"</a:t>
            </a:r>
          </a:p>
          <a:p>
            <a:pPr marL="22225" indent="0">
              <a:buNone/>
            </a:pPr>
            <a:r>
              <a:rPr lang="en-US" sz="4400" dirty="0">
                <a:latin typeface="Courier" pitchFamily="2" charset="0"/>
                <a:ea typeface="Verdana" panose="020B0604030504040204" pitchFamily="34" charset="0"/>
                <a:cs typeface="Verdana" panose="020B0604030504040204" pitchFamily="34" charset="0"/>
              </a:rPr>
              <a:t>}</a:t>
            </a:r>
          </a:p>
          <a:p>
            <a:pPr marL="22225" indent="0">
              <a:buNone/>
            </a:pPr>
            <a:endParaRPr lang="en-US" sz="4400" dirty="0">
              <a:latin typeface="Courier" pitchFamily="2" charset="0"/>
              <a:ea typeface="Verdana" panose="020B0604030504040204" pitchFamily="34" charset="0"/>
              <a:cs typeface="Verdana" panose="020B0604030504040204" pitchFamily="34" charset="0"/>
            </a:endParaRPr>
          </a:p>
          <a:p>
            <a:pPr marL="22225" indent="0">
              <a:buNone/>
            </a:pPr>
            <a:r>
              <a:rPr lang="en-US" sz="4400" dirty="0">
                <a:latin typeface="Courier" pitchFamily="2" charset="0"/>
                <a:ea typeface="Verdana" panose="020B0604030504040204" pitchFamily="34" charset="0"/>
                <a:cs typeface="Verdana" panose="020B0604030504040204" pitchFamily="34" charset="0"/>
              </a:rPr>
              <a:t>policy "restrict-ec2-instance-type" {</a:t>
            </a:r>
          </a:p>
          <a:p>
            <a:pPr marL="22225" indent="0">
              <a:buNone/>
            </a:pPr>
            <a:r>
              <a:rPr lang="en-US" sz="4400" dirty="0">
                <a:latin typeface="Courier" pitchFamily="2" charset="0"/>
                <a:ea typeface="Verdana" panose="020B0604030504040204" pitchFamily="34" charset="0"/>
                <a:cs typeface="Verdana" panose="020B0604030504040204" pitchFamily="34" charset="0"/>
              </a:rPr>
              <a:t>    enforcement_level = "soft-mandatory"</a:t>
            </a:r>
          </a:p>
          <a:p>
            <a:pPr marL="22225" indent="0">
              <a:buNone/>
            </a:pPr>
            <a:r>
              <a:rPr lang="en-US" sz="4400" dirty="0">
                <a:latin typeface="Courier" pitchFamily="2" charset="0"/>
                <a:ea typeface="Verdana" panose="020B0604030504040204" pitchFamily="34" charset="0"/>
                <a:cs typeface="Verdana" panose="020B0604030504040204" pitchFamily="34" charset="0"/>
              </a:rPr>
              <a:t>}</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Example Policy Set</a:t>
            </a:r>
          </a:p>
        </p:txBody>
      </p:sp>
    </p:spTree>
    <p:extLst>
      <p:ext uri="{BB962C8B-B14F-4D97-AF65-F5344CB8AC3E}">
        <p14:creationId xmlns:p14="http://schemas.microsoft.com/office/powerpoint/2010/main" val="1499829509"/>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a:xfrm>
            <a:off x="1451869" y="783573"/>
            <a:ext cx="21746797" cy="1638351"/>
          </a:xfrm>
        </p:spPr>
        <p:txBody>
          <a:bodyPr/>
          <a:lstStyle/>
          <a:p>
            <a:r>
              <a:rPr lang="en-US" dirty="0"/>
              <a:t>Sentinel Policy that Fails</a:t>
            </a:r>
          </a:p>
        </p:txBody>
      </p:sp>
      <p:pic>
        <p:nvPicPr>
          <p:cNvPr id="6" name="Picture 5">
            <a:extLst>
              <a:ext uri="{FF2B5EF4-FFF2-40B4-BE49-F238E27FC236}">
                <a16:creationId xmlns:a16="http://schemas.microsoft.com/office/drawing/2014/main" id="{3FB3458B-FBC2-634E-890B-9DAA9917C0D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11581" y="2421923"/>
            <a:ext cx="18549417" cy="9638271"/>
          </a:xfrm>
          <a:prstGeom prst="rect">
            <a:avLst/>
          </a:prstGeom>
        </p:spPr>
      </p:pic>
    </p:spTree>
    <p:extLst>
      <p:ext uri="{BB962C8B-B14F-4D97-AF65-F5344CB8AC3E}">
        <p14:creationId xmlns:p14="http://schemas.microsoft.com/office/powerpoint/2010/main" val="2503057744"/>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5D6D6E-C2A6-D44D-B4AC-B4C3E39F8351}"/>
              </a:ext>
            </a:extLst>
          </p:cNvPr>
          <p:cNvSpPr>
            <a:spLocks noGrp="1"/>
          </p:cNvSpPr>
          <p:nvPr>
            <p:ph type="body" idx="1"/>
          </p:nvPr>
        </p:nvSpPr>
        <p:spPr>
          <a:solidFill>
            <a:schemeClr val="bg1"/>
          </a:solidFill>
        </p:spPr>
        <p:txBody>
          <a:bodyPr>
            <a:normAutofit/>
          </a:bodyPr>
          <a:lstStyle/>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 Policy 1: terraform-guides-aws/restrict-ec2-instance-type (hard-mandatory)</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Result: false</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Description: This policy uses the Sentinel tfplan/v2 import to require that</a:t>
            </a: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all EC2 instances have instance types from an allowed list</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Print messages:</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aws_instance.this has instance_type t2.micro that is not in the allowed list ["t2.small" "t2.medium" "t2.large"]</a:t>
            </a:r>
          </a:p>
          <a:p>
            <a:pPr marL="22225" indent="0">
              <a:lnSpc>
                <a:spcPct val="100000"/>
              </a:lnSpc>
              <a:spcBef>
                <a:spcPts val="600"/>
              </a:spcBef>
              <a:spcAft>
                <a:spcPts val="600"/>
              </a:spcAft>
              <a:buNone/>
            </a:pPr>
            <a:endParaRPr lang="en-US" sz="3200" dirty="0">
              <a:solidFill>
                <a:schemeClr val="tx1"/>
              </a:solidFill>
              <a:latin typeface="Consolas" panose="020B0609020204030204" pitchFamily="49" charset="0"/>
              <a:cs typeface="Consolas" panose="020B0609020204030204" pitchFamily="49" charset="0"/>
            </a:endParaRPr>
          </a:p>
          <a:p>
            <a:pPr marL="22225" indent="0">
              <a:lnSpc>
                <a:spcPct val="100000"/>
              </a:lnSpc>
              <a:spcBef>
                <a:spcPts val="600"/>
              </a:spcBef>
              <a:spcAft>
                <a:spcPts val="600"/>
              </a:spcAft>
              <a:buNone/>
            </a:pPr>
            <a:r>
              <a:rPr lang="en-US" sz="3200" dirty="0">
                <a:solidFill>
                  <a:schemeClr val="tx1"/>
                </a:solidFill>
                <a:latin typeface="Consolas" panose="020B0609020204030204" pitchFamily="49" charset="0"/>
                <a:cs typeface="Consolas" panose="020B0609020204030204" pitchFamily="49" charset="0"/>
              </a:rPr>
              <a:t>FALSE - terraform-guides-aws/restrict-ec2-instance-type.sentinel:30:1 - Rule "main"</a:t>
            </a:r>
          </a:p>
        </p:txBody>
      </p:sp>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p:txBody>
          <a:bodyPr/>
          <a:lstStyle/>
          <a:p>
            <a:r>
              <a:rPr lang="en-US" dirty="0"/>
              <a:t>Sentinel Policy that Fails</a:t>
            </a:r>
          </a:p>
        </p:txBody>
      </p:sp>
    </p:spTree>
    <p:extLst>
      <p:ext uri="{BB962C8B-B14F-4D97-AF65-F5344CB8AC3E}">
        <p14:creationId xmlns:p14="http://schemas.microsoft.com/office/powerpoint/2010/main" val="3826386041"/>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a:xfrm>
            <a:off x="1451869" y="783573"/>
            <a:ext cx="21746797" cy="1638351"/>
          </a:xfrm>
        </p:spPr>
        <p:txBody>
          <a:bodyPr/>
          <a:lstStyle/>
          <a:p>
            <a:r>
              <a:rPr lang="en-US" dirty="0"/>
              <a:t>Sentinel Policy that Passes</a:t>
            </a:r>
          </a:p>
        </p:txBody>
      </p:sp>
      <p:pic>
        <p:nvPicPr>
          <p:cNvPr id="3" name="Picture 2">
            <a:extLst>
              <a:ext uri="{FF2B5EF4-FFF2-40B4-BE49-F238E27FC236}">
                <a16:creationId xmlns:a16="http://schemas.microsoft.com/office/drawing/2014/main" id="{DEBFA21A-2FF5-3543-841E-7B10FF1557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30632" y="1992869"/>
            <a:ext cx="17834115" cy="10438027"/>
          </a:xfrm>
          <a:prstGeom prst="rect">
            <a:avLst/>
          </a:prstGeom>
        </p:spPr>
      </p:pic>
    </p:spTree>
    <p:extLst>
      <p:ext uri="{BB962C8B-B14F-4D97-AF65-F5344CB8AC3E}">
        <p14:creationId xmlns:p14="http://schemas.microsoft.com/office/powerpoint/2010/main" val="1862937935"/>
      </p:ext>
    </p:extLst>
  </p:cSld>
  <p:clrMapOvr>
    <a:masterClrMapping/>
  </p:clrMapOvr>
  <p:transition spd="med"/>
</p:sld>
</file>

<file path=ppt/theme/theme1.xml><?xml version="1.0" encoding="utf-8"?>
<a:theme xmlns:a="http://schemas.openxmlformats.org/drawingml/2006/main" name="Title Slides">
  <a:themeElements>
    <a:clrScheme name="Title Slides">
      <a:dk1>
        <a:srgbClr val="000000"/>
      </a:dk1>
      <a:lt1>
        <a:srgbClr val="FFFFFF"/>
      </a:lt1>
      <a:dk2>
        <a:srgbClr val="A7A7A7"/>
      </a:dk2>
      <a:lt2>
        <a:srgbClr val="535353"/>
      </a:lt2>
      <a:accent1>
        <a:srgbClr val="7C8797"/>
      </a:accent1>
      <a:accent2>
        <a:srgbClr val="1563FF"/>
      </a:accent2>
      <a:accent3>
        <a:srgbClr val="18AEFF"/>
      </a:accent3>
      <a:accent4>
        <a:srgbClr val="5C4EE5"/>
      </a:accent4>
      <a:accent5>
        <a:srgbClr val="25BA81"/>
      </a:accent5>
      <a:accent6>
        <a:srgbClr val="C62A71"/>
      </a:accent6>
      <a:hlink>
        <a:srgbClr val="0000FF"/>
      </a:hlink>
      <a:folHlink>
        <a:srgbClr val="FF00FF"/>
      </a:folHlink>
    </a:clrScheme>
    <a:fontScheme name="Title Slides">
      <a:majorFont>
        <a:latin typeface="Helvetica"/>
        <a:ea typeface="Helvetica"/>
        <a:cs typeface="Helvetica"/>
      </a:majorFont>
      <a:minorFont>
        <a:latin typeface="Calibri"/>
        <a:ea typeface="Calibri"/>
        <a:cs typeface="Calibri"/>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121919" tIns="121919" rIns="121919" bIns="12191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21919" tIns="121919" rIns="121919" bIns="121919" numCol="1" spcCol="38100" rtlCol="0" anchor="b">
        <a:spAutoFit/>
      </a:bodyPr>
      <a:lstStyle>
        <a:def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Title Slides">
  <a:themeElements>
    <a:clrScheme name="Title Slides">
      <a:dk1>
        <a:srgbClr val="000000"/>
      </a:dk1>
      <a:lt1>
        <a:srgbClr val="FFFFFF"/>
      </a:lt1>
      <a:dk2>
        <a:srgbClr val="A7A7A7"/>
      </a:dk2>
      <a:lt2>
        <a:srgbClr val="535353"/>
      </a:lt2>
      <a:accent1>
        <a:srgbClr val="7C8797"/>
      </a:accent1>
      <a:accent2>
        <a:srgbClr val="1563FF"/>
      </a:accent2>
      <a:accent3>
        <a:srgbClr val="18AEFF"/>
      </a:accent3>
      <a:accent4>
        <a:srgbClr val="5C4EE5"/>
      </a:accent4>
      <a:accent5>
        <a:srgbClr val="25BA81"/>
      </a:accent5>
      <a:accent6>
        <a:srgbClr val="C62A71"/>
      </a:accent6>
      <a:hlink>
        <a:srgbClr val="0000FF"/>
      </a:hlink>
      <a:folHlink>
        <a:srgbClr val="FF00FF"/>
      </a:folHlink>
    </a:clrScheme>
    <a:fontScheme name="Title Slides">
      <a:majorFont>
        <a:latin typeface="Helvetica"/>
        <a:ea typeface="Helvetica"/>
        <a:cs typeface="Helvetica"/>
      </a:majorFont>
      <a:minorFont>
        <a:latin typeface="Calibri"/>
        <a:ea typeface="Calibri"/>
        <a:cs typeface="Calibri"/>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121919" tIns="121919" rIns="121919" bIns="12191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21919" tIns="121919" rIns="121919" bIns="121919" numCol="1" spcCol="38100" rtlCol="0" anchor="b">
        <a:spAutoFit/>
      </a:bodyPr>
      <a:lstStyle>
        <a:def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33261</TotalTime>
  <Words>15875</Words>
  <Application>Microsoft Macintosh PowerPoint</Application>
  <PresentationFormat>Custom</PresentationFormat>
  <Paragraphs>1178</Paragraphs>
  <Slides>128</Slides>
  <Notes>128</Notes>
  <HiddenSlides>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128</vt:i4>
      </vt:variant>
    </vt:vector>
  </HeadingPairs>
  <TitlesOfParts>
    <vt:vector size="138" baseType="lpstr">
      <vt:lpstr>Arial</vt:lpstr>
      <vt:lpstr>Calibri</vt:lpstr>
      <vt:lpstr>Consolas</vt:lpstr>
      <vt:lpstr>Courier</vt:lpstr>
      <vt:lpstr>Menlo</vt:lpstr>
      <vt:lpstr>Tahoma</vt:lpstr>
      <vt:lpstr>Verdana</vt:lpstr>
      <vt:lpstr>Wingdings</vt:lpstr>
      <vt:lpstr>Wingdings-Regular</vt:lpstr>
      <vt:lpstr>Title Slides</vt:lpstr>
      <vt:lpstr>Sentinel for Terraform Workshop (v2)</vt:lpstr>
      <vt:lpstr>Agenda</vt:lpstr>
      <vt:lpstr>Versions of this Workshop</vt:lpstr>
      <vt:lpstr>Sentinel in Terraform Cloud and Terraform Enterprise</vt:lpstr>
      <vt:lpstr>What is Sentinel?</vt:lpstr>
      <vt:lpstr>Terraform Cloud and Terraform Enterprise</vt:lpstr>
      <vt:lpstr>Where is Sentinel Used in Terraform?</vt:lpstr>
      <vt:lpstr>How Customers are Using Sentinel in Terraform</vt:lpstr>
      <vt:lpstr>Sentinel Policy Sets and Policies</vt:lpstr>
      <vt:lpstr>Sentinel Policy Enforcement Levels</vt:lpstr>
      <vt:lpstr>Types of Terraform Sentinel Policies</vt:lpstr>
      <vt:lpstr>What Sentinel Does Not Do in Terraform</vt:lpstr>
      <vt:lpstr>How Terraform Works Without Sentinel</vt:lpstr>
      <vt:lpstr>How Terraform Works With Sentinel</vt:lpstr>
      <vt:lpstr>All Policy Checks Passed</vt:lpstr>
      <vt:lpstr>A Soft Mandatory Policy Check Was Overridden </vt:lpstr>
      <vt:lpstr>Sentinel Imports in Terraform</vt:lpstr>
      <vt:lpstr>Sentinel Mocks in Terraform</vt:lpstr>
      <vt:lpstr>Useful Sentinel Documentation</vt:lpstr>
      <vt:lpstr>Useful Sentinel Documentation</vt:lpstr>
      <vt:lpstr>Workshop Challenge 1: Using the Sentinel CLI</vt:lpstr>
      <vt:lpstr>Challenge 1: Using the Sentinel CLI</vt:lpstr>
      <vt:lpstr>Instruqt Basics</vt:lpstr>
      <vt:lpstr>Sentinel Language</vt:lpstr>
      <vt:lpstr>Key Sentinel Language Constructs (1)</vt:lpstr>
      <vt:lpstr>Key Sentinel Language Constructs (2)</vt:lpstr>
      <vt:lpstr>Sentinel Keywords</vt:lpstr>
      <vt:lpstr>Sentinel Pre-declared Identifiers</vt:lpstr>
      <vt:lpstr>Sentinel Numerical and Logical Operators</vt:lpstr>
      <vt:lpstr>Sentinel's Short-Circuit Logic</vt:lpstr>
      <vt:lpstr>Sentinel Comparison Operators</vt:lpstr>
      <vt:lpstr>Sentinel Set Operators</vt:lpstr>
      <vt:lpstr>The Sentinel Matches Operator</vt:lpstr>
      <vt:lpstr>The Sentinel Else Operator</vt:lpstr>
      <vt:lpstr>Sentinel For Loops</vt:lpstr>
      <vt:lpstr>Sentinel For Loop Examples</vt:lpstr>
      <vt:lpstr>The Sentinel all and any Expressions</vt:lpstr>
      <vt:lpstr>The Sentinel filter Expression</vt:lpstr>
      <vt:lpstr>The Sentinel If/Else Conditional</vt:lpstr>
      <vt:lpstr>The Sentinel Case Conditional</vt:lpstr>
      <vt:lpstr>Standard Sentinel Imports</vt:lpstr>
      <vt:lpstr>Common Operations of the Standard Imports</vt:lpstr>
      <vt:lpstr>Sentinel Functions</vt:lpstr>
      <vt:lpstr>Builtin Functions</vt:lpstr>
      <vt:lpstr>Sentinel Modules</vt:lpstr>
      <vt:lpstr>Workshop Challenge 2: Applying and Testing Policies</vt:lpstr>
      <vt:lpstr>Challenge 2: Applying and Testing Policies</vt:lpstr>
      <vt:lpstr>Writing and Testing Sentinel Policies for Terraform</vt:lpstr>
      <vt:lpstr>Basic Methodology for Restricting Resources</vt:lpstr>
      <vt:lpstr>Create a Terraform Configuration</vt:lpstr>
      <vt:lpstr>Create a Terraform Configuration: main.tf</vt:lpstr>
      <vt:lpstr>Terraform Terminology for Resources</vt:lpstr>
      <vt:lpstr>Create a Terraform Configuration: backend.tf</vt:lpstr>
      <vt:lpstr>Generate a User API Token</vt:lpstr>
      <vt:lpstr>Create a TFC or TFE Workspace</vt:lpstr>
      <vt:lpstr>Create a Workspace in the TFC/TFE UI</vt:lpstr>
      <vt:lpstr>Set Variables in Your Workspace</vt:lpstr>
      <vt:lpstr>Run a Plan and Generate Mocks Against It</vt:lpstr>
      <vt:lpstr>Generate Mocks Against Your Plan</vt:lpstr>
      <vt:lpstr>Writing Sentinel Policies for TFC/TFE</vt:lpstr>
      <vt:lpstr>Write a Terraform Sentinel Policy</vt:lpstr>
      <vt:lpstr>Sentinel Import Declarations</vt:lpstr>
      <vt:lpstr>List of Allowed Values</vt:lpstr>
      <vt:lpstr>Call Sentinel Functions to Find and Filter Resources</vt:lpstr>
      <vt:lpstr>Calculate Boolean and Check it in Main Rule</vt:lpstr>
      <vt:lpstr>Common Functions</vt:lpstr>
      <vt:lpstr>Function That Finds All Resources By Type</vt:lpstr>
      <vt:lpstr>Function That Filters Resources</vt:lpstr>
      <vt:lpstr>Function that Evaluates Attributes</vt:lpstr>
      <vt:lpstr>Set Up the Test Cases Directory for the CLI</vt:lpstr>
      <vt:lpstr>Copy Mocks and Create Test Cases</vt:lpstr>
      <vt:lpstr>The pass.json Test Case</vt:lpstr>
      <vt:lpstr>The fail.json Test Case</vt:lpstr>
      <vt:lpstr>Edit the Pass and Fail Mocks</vt:lpstr>
      <vt:lpstr>Test Your Policy with the CLI (1)</vt:lpstr>
      <vt:lpstr>Test Your Policy with the CLI (2)</vt:lpstr>
      <vt:lpstr>About the Workshop Exercises</vt:lpstr>
      <vt:lpstr>The Original Guide's Exercises</vt:lpstr>
      <vt:lpstr>The New Workshop Exercises</vt:lpstr>
      <vt:lpstr>Challenge Flow</vt:lpstr>
      <vt:lpstr>Completing the Sentinel Policies (1)</vt:lpstr>
      <vt:lpstr>Completing the Sentinel Policies (2)</vt:lpstr>
      <vt:lpstr>Completing the Sentinel Policies (3)</vt:lpstr>
      <vt:lpstr>Workshop Challenge: Exercise 1</vt:lpstr>
      <vt:lpstr>Exercise 1: Restrict Vault Auth Methods</vt:lpstr>
      <vt:lpstr>The tfplan/v2 Import</vt:lpstr>
      <vt:lpstr>Using the tfplan/v2 Import</vt:lpstr>
      <vt:lpstr>Example of tfplan/v2 Resource Data (1)</vt:lpstr>
      <vt:lpstr>Example of tfplan/v2 Resource Data (2)</vt:lpstr>
      <vt:lpstr>Workshop Challenge: Exercise 2</vt:lpstr>
      <vt:lpstr>Exercise 2: Restrict AWS IAM access keys</vt:lpstr>
      <vt:lpstr>Using Sentinel in Terraform Cloud and Terraform Enterprise</vt:lpstr>
      <vt:lpstr>Testing Policies in Terraform Cloud</vt:lpstr>
      <vt:lpstr>Creating Policy Sets with Policies</vt:lpstr>
      <vt:lpstr>PowerPoint Presentation</vt:lpstr>
      <vt:lpstr>Example Policy Set</vt:lpstr>
      <vt:lpstr>Sentinel Policy that Fails</vt:lpstr>
      <vt:lpstr>Sentinel Policy that Fails</vt:lpstr>
      <vt:lpstr>Sentinel Policy that Passes</vt:lpstr>
      <vt:lpstr>Sentinel Policy that Passes</vt:lpstr>
      <vt:lpstr>Deploying Policies in Terraform Cloud</vt:lpstr>
      <vt:lpstr>Workshop Challenge: Exercise 3 </vt:lpstr>
      <vt:lpstr>Exercise 3: Restrict AWS ACM Certificates</vt:lpstr>
      <vt:lpstr>The tfstate/v2 Import</vt:lpstr>
      <vt:lpstr>Using the tfstate/v2 Import</vt:lpstr>
      <vt:lpstr>Workshop Challenge: Exercise 4</vt:lpstr>
      <vt:lpstr>Exercise 4: Restrict Google Compute Instances</vt:lpstr>
      <vt:lpstr>Restricting Nested Attributes in a Policy (1)</vt:lpstr>
      <vt:lpstr>Restricting Nested Attributes in a Policy (2)</vt:lpstr>
      <vt:lpstr>Restricting Nested Attributes in a Policy (3)</vt:lpstr>
      <vt:lpstr>Workshop Challenge: Exercise 5 </vt:lpstr>
      <vt:lpstr>Exercise 5: Require Modules from a PMR</vt:lpstr>
      <vt:lpstr>The tfconfig/v2 Import</vt:lpstr>
      <vt:lpstr>The tfconfig/v2 Import Expressions</vt:lpstr>
      <vt:lpstr>Using the tfconfig/v2 Import</vt:lpstr>
      <vt:lpstr>Advanced Techniques</vt:lpstr>
      <vt:lpstr>Debugging Policies with Errors</vt:lpstr>
      <vt:lpstr>Checking for Missing Expressions</vt:lpstr>
      <vt:lpstr>Restricting Multiple Attributes in a Policy</vt:lpstr>
      <vt:lpstr>Making Calls to External API Endpoints</vt:lpstr>
      <vt:lpstr>Workshop Challenge: Extra Credit </vt:lpstr>
      <vt:lpstr>Extra Credit: Restrict Production Workspaces</vt:lpstr>
      <vt:lpstr>The tfrun Import</vt:lpstr>
      <vt:lpstr>Using the tfrun Import</vt:lpstr>
      <vt:lpstr>Use Cases for the tfrun Import</vt:lpstr>
      <vt:lpstr>Solutions to Exercises</vt:lpstr>
      <vt:lpstr>Solutions to Challenges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Provision, secure, connect, and run any infrastructure for any application</dc:title>
  <cp:lastModifiedBy>Roger Berlind</cp:lastModifiedBy>
  <cp:revision>387</cp:revision>
  <dcterms:modified xsi:type="dcterms:W3CDTF">2020-04-24T12:23:12Z</dcterms:modified>
</cp:coreProperties>
</file>